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1181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9060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8025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6893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032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80712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8792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6722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858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8982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8876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7005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099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636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3847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6949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54E2-AEEC-4CEF-85E9-276E2BD4BB76}" type="datetimeFigureOut">
              <a:rPr lang="uk-UA" smtClean="0"/>
              <a:pPr/>
              <a:t>18.04.2017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C4BDD4-E40C-4B10-B036-B7189FB1E24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0584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072" y="764704"/>
            <a:ext cx="8352928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 smtClean="0"/>
              <a:t>Формування готовності вчителя до впровадження інновацій в умовах реформування освіти</a:t>
            </a:r>
            <a:endParaRPr lang="uk-UA" sz="49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445224"/>
            <a:ext cx="5292080" cy="1080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b="1" dirty="0" err="1" smtClean="0">
                <a:solidFill>
                  <a:srgbClr val="C00000"/>
                </a:solidFill>
              </a:rPr>
              <a:t>Мартюшина</a:t>
            </a:r>
            <a:r>
              <a:rPr lang="uk-UA" b="1" dirty="0" smtClean="0">
                <a:solidFill>
                  <a:srgbClr val="C00000"/>
                </a:solidFill>
              </a:rPr>
              <a:t> Т.Г.- завідувач </a:t>
            </a:r>
          </a:p>
          <a:p>
            <a:pPr>
              <a:spcBef>
                <a:spcPts val="0"/>
              </a:spcBef>
            </a:pPr>
            <a:r>
              <a:rPr lang="uk-UA" b="1" dirty="0" smtClean="0">
                <a:solidFill>
                  <a:srgbClr val="C00000"/>
                </a:solidFill>
              </a:rPr>
              <a:t>методичного кабінету відділу освіти Олександрійської райдержадміністрації</a:t>
            </a:r>
          </a:p>
        </p:txBody>
      </p:sp>
    </p:spTree>
    <p:extLst>
      <p:ext uri="{BB962C8B-B14F-4D97-AF65-F5344CB8AC3E}">
        <p14:creationId xmlns="" xmlns:p14="http://schemas.microsoft.com/office/powerpoint/2010/main" val="33892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24328" cy="128089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Структурно-організаційні особливості функціонування регіональної моделі підготовки вчителів до інноваційної діяльності </a:t>
            </a:r>
            <a:endParaRPr lang="uk-UA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484784"/>
            <a:ext cx="4834880" cy="51411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400" b="1" dirty="0" smtClean="0">
                <a:solidFill>
                  <a:schemeClr val="tx1"/>
                </a:solidFill>
              </a:rPr>
              <a:t>Методичний кабінет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Аналізує.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Організовує.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Планування.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Діагностує.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Впроваджує ППД.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Розглядає стан.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Розробляє заходи.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Оприлюднює результати.</a:t>
            </a: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tx1"/>
                </a:solidFill>
              </a:rPr>
              <a:t>Навчальний заклад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Розробляє стратегію.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Діагностує стартовий рівень.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Організовує роботу вчителів.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Зосереджує увагу.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Заслуховує звітність.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Вивчає і узагальнює досвід.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8219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76864" cy="128089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Орієнтовна модель</a:t>
            </a:r>
            <a:b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рівнів реалізації </a:t>
            </a:r>
            <a:r>
              <a:rPr lang="uk-UA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внутрішньошкільної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системи</a:t>
            </a:r>
            <a:b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підготовки вчителів до інноваційної діяльності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uk-UA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5925910"/>
              </p:ext>
            </p:extLst>
          </p:nvPr>
        </p:nvGraphicFramePr>
        <p:xfrm>
          <a:off x="1115616" y="1412777"/>
          <a:ext cx="7272808" cy="52323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1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40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6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Колективний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 err="1">
                          <a:effectLst/>
                        </a:rPr>
                        <a:t>рівень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науково-практичні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конференції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 err="1" smtClean="0">
                          <a:effectLst/>
                        </a:rPr>
                        <a:t>лекції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психолого-</a:t>
                      </a:r>
                      <a:r>
                        <a:rPr lang="ru-RU" sz="1400" dirty="0" err="1">
                          <a:effectLst/>
                        </a:rPr>
                        <a:t>педагогічні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семінари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практикуми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проблемні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творчі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семінари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педагогічні</a:t>
                      </a:r>
                      <a:r>
                        <a:rPr lang="ru-RU" sz="1400" dirty="0">
                          <a:effectLst/>
                        </a:rPr>
                        <a:t> ради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 err="1" smtClean="0">
                          <a:effectLst/>
                        </a:rPr>
                        <a:t>консиліуми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та </a:t>
                      </a:r>
                      <a:r>
                        <a:rPr lang="ru-RU" sz="1400" dirty="0" err="1">
                          <a:effectLst/>
                        </a:rPr>
                        <a:t>ін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3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Груповий</a:t>
                      </a: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рівень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навчальні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тренінги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методичні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об’єднання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вчителів</a:t>
                      </a:r>
                      <a:r>
                        <a:rPr lang="ru-RU" sz="1400" dirty="0">
                          <a:effectLst/>
                        </a:rPr>
                        <a:t> за </a:t>
                      </a:r>
                      <a:r>
                        <a:rPr lang="ru-RU" sz="1400" dirty="0" err="1">
                          <a:effectLst/>
                        </a:rPr>
                        <a:t>фахом</a:t>
                      </a:r>
                      <a:r>
                        <a:rPr lang="ru-RU" sz="1400" dirty="0">
                          <a:effectLst/>
                        </a:rPr>
                        <a:t>/циклом;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проблемні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творчі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групи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динамічні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пошукові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групи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методичні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об’єднання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класних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керівників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керівників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гуртків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школи</a:t>
                      </a:r>
                      <a:r>
                        <a:rPr lang="ru-RU" sz="1400" dirty="0">
                          <a:effectLst/>
                        </a:rPr>
                        <a:t> молодого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 err="1" smtClean="0">
                          <a:effectLst/>
                        </a:rPr>
                        <a:t>школи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майстерності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 err="1" smtClean="0">
                          <a:effectLst/>
                        </a:rPr>
                        <a:t>школи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передового </a:t>
                      </a:r>
                      <a:r>
                        <a:rPr lang="ru-RU" sz="1400" dirty="0" err="1">
                          <a:effectLst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досвіду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семінари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Індивідуальний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рівень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самоосвіта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 err="1" smtClean="0">
                          <a:effectLst/>
                        </a:rPr>
                        <a:t>самовиховання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наставництво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школи</a:t>
                      </a:r>
                      <a:r>
                        <a:rPr lang="ru-RU" sz="1400" dirty="0">
                          <a:effectLst/>
                        </a:rPr>
                        <a:t> передового </a:t>
                      </a:r>
                      <a:r>
                        <a:rPr lang="ru-RU" sz="1400" dirty="0" err="1">
                          <a:effectLst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досвіду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робота над </a:t>
                      </a:r>
                      <a:r>
                        <a:rPr lang="ru-RU" sz="1400" dirty="0" err="1">
                          <a:effectLst/>
                        </a:rPr>
                        <a:t>індивідуальною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науково</a:t>
                      </a:r>
                      <a:r>
                        <a:rPr lang="ru-RU" sz="1400" dirty="0">
                          <a:effectLst/>
                        </a:rPr>
                        <a:t>-методичною темою/проблемою;</a:t>
                      </a:r>
                      <a:endParaRPr lang="uk-UA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творча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лабораторія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53" marR="4685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2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 формування готовності вчителя до впровадження інновацій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3113922"/>
              </p:ext>
            </p:extLst>
          </p:nvPr>
        </p:nvGraphicFramePr>
        <p:xfrm>
          <a:off x="1187624" y="980728"/>
          <a:ext cx="7200800" cy="56529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11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888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26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соціально</a:t>
                      </a:r>
                      <a:r>
                        <a:rPr lang="ru-RU" sz="1400" dirty="0">
                          <a:effectLst/>
                        </a:rPr>
                        <a:t>-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педагогічні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 err="1">
                          <a:effectLst/>
                        </a:rPr>
                        <a:t>умови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соціального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замовлення</a:t>
                      </a:r>
                      <a:r>
                        <a:rPr lang="ru-RU" sz="1400" dirty="0">
                          <a:effectLst/>
                        </a:rPr>
                        <a:t> на </a:t>
                      </a:r>
                      <a:r>
                        <a:rPr lang="ru-RU" sz="1400" dirty="0" err="1">
                          <a:effectLst/>
                        </a:rPr>
                        <a:t>підготовку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роботи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із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засвоєння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нововведень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зафіксованого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моделі</a:t>
                      </a:r>
                      <a:r>
                        <a:rPr lang="ru-RU" sz="1400" dirty="0">
                          <a:effectLst/>
                        </a:rPr>
                        <a:t> педагога-новатора;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організація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кадрів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творчого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пошуку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якості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підсистеми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системі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післядипломної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обласного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інституту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післядипломної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smtClean="0">
                          <a:effectLst/>
                        </a:rPr>
                        <a:t>районного методичного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кабінету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внутрішньо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шкільної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методичної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роботи</a:t>
                      </a:r>
                      <a:r>
                        <a:rPr lang="ru-RU" sz="1400" dirty="0">
                          <a:effectLst/>
                        </a:rPr>
                        <a:t>) і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готовності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інноваційної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− в </a:t>
                      </a:r>
                      <a:r>
                        <a:rPr lang="ru-RU" sz="1400" dirty="0" err="1">
                          <a:effectLst/>
                        </a:rPr>
                        <a:t>якості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підсистеми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професійної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готовності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 smtClean="0">
                          <a:effectLst/>
                        </a:rPr>
                        <a:t>; 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вдосконалення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організаційного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матеріально-технічного</a:t>
                      </a:r>
                      <a:r>
                        <a:rPr lang="ru-RU" sz="1400" dirty="0">
                          <a:effectLst/>
                        </a:rPr>
                        <a:t> і кадрового </a:t>
                      </a:r>
                      <a:r>
                        <a:rPr lang="ru-RU" sz="1400" dirty="0" err="1">
                          <a:effectLst/>
                        </a:rPr>
                        <a:t>забезпечення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вчителя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даного</a:t>
                      </a:r>
                      <a:r>
                        <a:rPr lang="ru-RU" sz="1400" dirty="0">
                          <a:effectLst/>
                        </a:rPr>
                        <a:t> виду </a:t>
                      </a:r>
                      <a:r>
                        <a:rPr lang="ru-RU" sz="1400" dirty="0" err="1">
                          <a:effectLst/>
                        </a:rPr>
                        <a:t>педагогічної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7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педагогічні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умови: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підготовленість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науково-педагогічних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працівників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методистів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організації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слухачів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освоєння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практичних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навичок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у </a:t>
                      </a:r>
                      <a:r>
                        <a:rPr lang="ru-RU" sz="1400" dirty="0" err="1">
                          <a:effectLst/>
                        </a:rPr>
                        <a:t>вчителів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позитивної</a:t>
                      </a:r>
                      <a:r>
                        <a:rPr lang="ru-RU" sz="1400" dirty="0">
                          <a:effectLst/>
                        </a:rPr>
                        <a:t> установки на </a:t>
                      </a:r>
                      <a:r>
                        <a:rPr lang="ru-RU" sz="1400" dirty="0" err="1">
                          <a:effectLst/>
                        </a:rPr>
                        <a:t>оволодіння</a:t>
                      </a:r>
                      <a:r>
                        <a:rPr lang="ru-RU" sz="1400" dirty="0">
                          <a:effectLst/>
                        </a:rPr>
                        <a:t> такими </a:t>
                      </a:r>
                      <a:r>
                        <a:rPr lang="ru-RU" sz="1400" dirty="0" err="1">
                          <a:effectLst/>
                        </a:rPr>
                        <a:t>навичками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 smtClean="0">
                          <a:effectLst/>
                        </a:rPr>
                        <a:t>вміннями</a:t>
                      </a:r>
                      <a:r>
                        <a:rPr lang="ru-RU" sz="1400" dirty="0" smtClean="0">
                          <a:effectLst/>
                        </a:rPr>
                        <a:t>;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необхідного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рівня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теоретичних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знань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практичних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даного</a:t>
                      </a:r>
                      <a:r>
                        <a:rPr lang="ru-RU" sz="1400" dirty="0">
                          <a:effectLst/>
                        </a:rPr>
                        <a:t> виду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;</a:t>
                      </a:r>
                      <a:endParaRPr lang="uk-UA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наявність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програмно</a:t>
                      </a:r>
                      <a:r>
                        <a:rPr lang="ru-RU" sz="1400" dirty="0">
                          <a:effectLst/>
                        </a:rPr>
                        <a:t>-методичного </a:t>
                      </a:r>
                      <a:r>
                        <a:rPr lang="ru-RU" sz="1400" dirty="0" err="1">
                          <a:effectLst/>
                        </a:rPr>
                        <a:t>забезпечення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технологічних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умінь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педагогів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90" marR="3419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28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Висновок:</a:t>
            </a:r>
            <a:endParaRPr lang="uk-U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28800"/>
            <a:ext cx="7128792" cy="499715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під готовністю до інноваційної діяльності </a:t>
            </a:r>
            <a:r>
              <a:rPr lang="uk-UA" sz="2400" b="1" dirty="0" smtClean="0"/>
              <a:t>(І.Д.</a:t>
            </a:r>
            <a:r>
              <a:rPr lang="uk-UA" sz="2400" b="1" dirty="0" err="1" smtClean="0"/>
              <a:t>Бех</a:t>
            </a:r>
            <a:r>
              <a:rPr lang="uk-UA" sz="2400" b="1" dirty="0" smtClean="0"/>
              <a:t>) </a:t>
            </a:r>
            <a:r>
              <a:rPr lang="uk-UA" sz="2400" b="1" dirty="0"/>
              <a:t>слід розуміти інтегральну якість особистості, яка характеризується наявністю та певним рівнем сформованості </a:t>
            </a:r>
            <a:r>
              <a:rPr lang="uk-UA" sz="2400" b="1" dirty="0" err="1" smtClean="0"/>
              <a:t>мотиваційно-орієнтацій-ного</a:t>
            </a:r>
            <a:r>
              <a:rPr lang="uk-UA" sz="2400" b="1" dirty="0"/>
              <a:t>, змістовно-операційного і оцінно-рефлексивного компонентів у їх єдності, що проявляється в прагненні до інноваційної діяльності і в підготовленості до її здійснення </a:t>
            </a:r>
            <a:r>
              <a:rPr lang="uk-UA" sz="2400" b="1" dirty="0" smtClean="0"/>
              <a:t>на </a:t>
            </a:r>
            <a:r>
              <a:rPr lang="uk-UA" sz="3600" b="1" dirty="0" smtClean="0"/>
              <a:t>професійному </a:t>
            </a:r>
            <a:r>
              <a:rPr lang="uk-UA" sz="3600" b="1" dirty="0"/>
              <a:t>рівні.</a:t>
            </a:r>
            <a:endParaRPr lang="uk-UA" sz="3600" dirty="0"/>
          </a:p>
        </p:txBody>
      </p:sp>
    </p:spTree>
    <p:extLst>
      <p:ext uri="{BB962C8B-B14F-4D97-AF65-F5344CB8AC3E}">
        <p14:creationId xmlns="" xmlns:p14="http://schemas.microsoft.com/office/powerpoint/2010/main" val="13907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947279" cy="128089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життєвого 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циклу інновацій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передбачає послідовність етапів, які проходить будь-яке нововведення: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060848"/>
            <a:ext cx="6591985" cy="3777622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sz="3200" dirty="0" smtClean="0">
                <a:solidFill>
                  <a:schemeClr val="tx1"/>
                </a:solidFill>
              </a:rPr>
              <a:t>виникнення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швидкий ріст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зрілість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освоєння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поширення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проникнення в усі ланки навчально-виховного процесу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тривале використання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вичерпання можливостей застосування в нових сферах </a:t>
            </a:r>
            <a:r>
              <a:rPr lang="uk-UA" sz="32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200" dirty="0">
                <a:solidFill>
                  <a:schemeClr val="tx1"/>
                </a:solidFill>
              </a:rPr>
              <a:t> фініш. 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="" xmlns:p14="http://schemas.microsoft.com/office/powerpoint/2010/main" val="7952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генезису інновацій: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208912" cy="4968552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sz="3100" dirty="0" smtClean="0">
                <a:solidFill>
                  <a:schemeClr val="tx1"/>
                </a:solidFill>
              </a:rPr>
              <a:t>виникнення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розробка ідеї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err="1">
                <a:solidFill>
                  <a:schemeClr val="tx1"/>
                </a:solidFill>
              </a:rPr>
              <a:t>практикування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освоєння в практичній роботі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використання.</a:t>
            </a:r>
          </a:p>
          <a:p>
            <a:pPr marL="0" indent="0" algn="ctr">
              <a:buNone/>
            </a:pPr>
            <a:r>
              <a:rPr lang="uk-UA" sz="3100" b="1" u="sng" dirty="0" smtClean="0">
                <a:solidFill>
                  <a:schemeClr val="tx1"/>
                </a:solidFill>
              </a:rPr>
              <a:t>Управлінська </a:t>
            </a:r>
            <a:r>
              <a:rPr lang="uk-UA" sz="3100" b="1" u="sng" dirty="0">
                <a:solidFill>
                  <a:schemeClr val="tx1"/>
                </a:solidFill>
              </a:rPr>
              <a:t>структура </a:t>
            </a:r>
            <a:endParaRPr lang="uk-UA" sz="31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3100" dirty="0">
                <a:solidFill>
                  <a:schemeClr val="tx1"/>
                </a:solidFill>
              </a:rPr>
              <a:t>планування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організація навчальної діяльності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smtClean="0">
                <a:solidFill>
                  <a:schemeClr val="tx1"/>
                </a:solidFill>
              </a:rPr>
              <a:t>керівництво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контроль. </a:t>
            </a:r>
            <a:endParaRPr lang="uk-UA" sz="31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100" b="1" u="sng" dirty="0">
                <a:solidFill>
                  <a:schemeClr val="tx1"/>
                </a:solidFill>
              </a:rPr>
              <a:t>Організаційна структура інноваційного процесу в </a:t>
            </a:r>
            <a:r>
              <a:rPr lang="uk-UA" sz="3100" b="1" u="sng" dirty="0" smtClean="0">
                <a:solidFill>
                  <a:schemeClr val="tx1"/>
                </a:solidFill>
              </a:rPr>
              <a:t>школі</a:t>
            </a:r>
          </a:p>
          <a:p>
            <a:pPr marL="0" indent="0" algn="ctr">
              <a:buNone/>
            </a:pPr>
            <a:r>
              <a:rPr lang="uk-UA" sz="3100" dirty="0">
                <a:solidFill>
                  <a:schemeClr val="tx1"/>
                </a:solidFill>
              </a:rPr>
              <a:t>етапи: діагностичний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прогностичний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власне організаційний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практичний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узагальнюючий </a:t>
            </a:r>
            <a:r>
              <a:rPr lang="uk-UA" sz="3100" dirty="0">
                <a:solidFill>
                  <a:schemeClr val="tx1"/>
                </a:solidFill>
                <a:sym typeface="Wingdings 3"/>
              </a:rPr>
              <a:t>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3100" dirty="0" err="1">
                <a:solidFill>
                  <a:schemeClr val="tx1"/>
                </a:solidFill>
              </a:rPr>
              <a:t>упроваджувальний</a:t>
            </a:r>
            <a:r>
              <a:rPr lang="uk-UA" sz="310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3100" dirty="0" smtClean="0">
                <a:solidFill>
                  <a:schemeClr val="tx1"/>
                </a:solidFill>
              </a:rPr>
              <a:t> </a:t>
            </a:r>
            <a:endParaRPr lang="uk-UA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1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683568" y="274854"/>
            <a:ext cx="3744416" cy="6045436"/>
            <a:chOff x="907" y="3984"/>
            <a:chExt cx="3100" cy="4492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07" y="3984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  <a:t>Формулювання педагогічної </a:t>
              </a:r>
              <a:b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07" y="4800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Аналіз педагогічної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907" y="5616"/>
              <a:ext cx="3095" cy="816"/>
            </a:xfrm>
            <a:prstGeom prst="downArrowCallout">
              <a:avLst>
                <a:gd name="adj1" fmla="val 94822"/>
                <a:gd name="adj2" fmla="val 94822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  <a:t>Аналіз шляхів вирішення </a:t>
              </a:r>
              <a:b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 dirty="0">
                  <a:effectLst/>
                  <a:latin typeface="Calibri"/>
                  <a:ea typeface="Calibri"/>
                  <a:cs typeface="Times New Roman"/>
                </a:rPr>
                <a:t>проблеми</a:t>
              </a:r>
              <a:endParaRPr lang="uk-UA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907" y="6432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Вибір шляху вирішення шляхом введення інновації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907" y="7248"/>
              <a:ext cx="3095" cy="820"/>
            </a:xfrm>
            <a:prstGeom prst="downArrowCallout">
              <a:avLst>
                <a:gd name="adj1" fmla="val 94360"/>
                <a:gd name="adj2" fmla="val 94360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Прогнозування наслідків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рішення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07" y="8064"/>
              <a:ext cx="3100" cy="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Апробація 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5148064" y="274854"/>
            <a:ext cx="3456384" cy="6046933"/>
            <a:chOff x="4307" y="3976"/>
            <a:chExt cx="3105" cy="4496"/>
          </a:xfrm>
        </p:grpSpPr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4317" y="3976"/>
              <a:ext cx="3095" cy="1092"/>
            </a:xfrm>
            <a:prstGeom prst="downArrowCallout">
              <a:avLst>
                <a:gd name="adj1" fmla="val 70856"/>
                <a:gd name="adj2" fmla="val 70856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Ознайомлення з інновацією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(початкова інформація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інновацію)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307" y="5072"/>
              <a:ext cx="3095" cy="1228"/>
            </a:xfrm>
            <a:prstGeom prst="downArrowCallout">
              <a:avLst>
                <a:gd name="adj1" fmla="val 63009"/>
                <a:gd name="adj2" fmla="val 63009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Поява інтересу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(пошук додаткової інформації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інновацію)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307" y="6296"/>
              <a:ext cx="3095" cy="1232"/>
            </a:xfrm>
            <a:prstGeom prst="downArrowCallout">
              <a:avLst>
                <a:gd name="adj1" fmla="val 62804"/>
                <a:gd name="adj2" fmla="val 62804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Оцінка інновації 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та прийняття рішення</a:t>
              </a:r>
              <a:br>
                <a:rPr lang="uk-UA" sz="14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про її освоєння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312" y="7516"/>
              <a:ext cx="3095" cy="544"/>
            </a:xfrm>
            <a:prstGeom prst="downArrowCallout">
              <a:avLst>
                <a:gd name="adj1" fmla="val 142233"/>
                <a:gd name="adj2" fmla="val 142233"/>
                <a:gd name="adj3" fmla="val 16667"/>
                <a:gd name="adj4" fmla="val 6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Виконання поставленого завдання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312" y="8060"/>
              <a:ext cx="3095" cy="4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effectLst/>
                  <a:latin typeface="Calibri"/>
                  <a:ea typeface="Calibri"/>
                  <a:cs typeface="Times New Roman"/>
                </a:rPr>
                <a:t>Апробація </a:t>
              </a:r>
              <a:endParaRPr lang="uk-UA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96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впровадження інновацій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96752"/>
            <a:ext cx="6878057" cy="5013176"/>
          </a:xfrm>
        </p:spPr>
        <p:txBody>
          <a:bodyPr>
            <a:normAutofit fontScale="77500" lnSpcReduction="20000"/>
          </a:bodyPr>
          <a:lstStyle/>
          <a:p>
            <a:r>
              <a:rPr lang="uk-UA" sz="2300" i="1" dirty="0">
                <a:solidFill>
                  <a:schemeClr val="tx1"/>
                </a:solidFill>
              </a:rPr>
              <a:t>Вивчення завдань, визначених нормативними </a:t>
            </a:r>
            <a:r>
              <a:rPr lang="uk-UA" sz="2300" i="1" dirty="0" smtClean="0">
                <a:solidFill>
                  <a:schemeClr val="tx1"/>
                </a:solidFill>
              </a:rPr>
              <a:t>документами.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Аналіз стану практики і співставлення даних із соціальними </a:t>
            </a:r>
            <a:r>
              <a:rPr lang="uk-UA" sz="2300" i="1" dirty="0" smtClean="0">
                <a:solidFill>
                  <a:schemeClr val="tx1"/>
                </a:solidFill>
              </a:rPr>
              <a:t>вимогами.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Побудова еталону перетворення педагогічної </a:t>
            </a:r>
            <a:r>
              <a:rPr lang="uk-UA" sz="2300" i="1" dirty="0" smtClean="0">
                <a:solidFill>
                  <a:schemeClr val="tx1"/>
                </a:solidFill>
              </a:rPr>
              <a:t>практики.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Пошук ідей, рекомендацій, які можуть бути </a:t>
            </a:r>
            <a:r>
              <a:rPr lang="uk-UA" sz="2300" i="1" dirty="0" smtClean="0">
                <a:solidFill>
                  <a:schemeClr val="tx1"/>
                </a:solidFill>
              </a:rPr>
              <a:t>впроваджені.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Розробка комплексної програми, яка включає закономірності </a:t>
            </a:r>
            <a:br>
              <a:rPr lang="uk-UA" sz="2300" i="1" dirty="0">
                <a:solidFill>
                  <a:schemeClr val="tx1"/>
                </a:solidFill>
              </a:rPr>
            </a:br>
            <a:r>
              <a:rPr lang="uk-UA" sz="2300" i="1" dirty="0" smtClean="0">
                <a:solidFill>
                  <a:schemeClr val="tx1"/>
                </a:solidFill>
              </a:rPr>
              <a:t>впровадження.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Відбір засобів: дидактичних, матеріальних, інформаційних, </a:t>
            </a:r>
            <a:br>
              <a:rPr lang="uk-UA" sz="2300" i="1" dirty="0">
                <a:solidFill>
                  <a:schemeClr val="tx1"/>
                </a:solidFill>
              </a:rPr>
            </a:br>
            <a:r>
              <a:rPr lang="uk-UA" sz="2300" i="1" dirty="0">
                <a:solidFill>
                  <a:schemeClr val="tx1"/>
                </a:solidFill>
              </a:rPr>
              <a:t>організаторських </a:t>
            </a:r>
            <a:r>
              <a:rPr lang="uk-UA" sz="2300" i="1" dirty="0" smtClean="0">
                <a:solidFill>
                  <a:schemeClr val="tx1"/>
                </a:solidFill>
              </a:rPr>
              <a:t>тощо.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Теоретична, методична, психологічна підготовка учасників </a:t>
            </a:r>
            <a:br>
              <a:rPr lang="uk-UA" sz="2300" i="1" dirty="0">
                <a:solidFill>
                  <a:schemeClr val="tx1"/>
                </a:solidFill>
              </a:rPr>
            </a:br>
            <a:r>
              <a:rPr lang="uk-UA" sz="2300" i="1" dirty="0" smtClean="0">
                <a:solidFill>
                  <a:schemeClr val="tx1"/>
                </a:solidFill>
              </a:rPr>
              <a:t>впровадження.</a:t>
            </a:r>
            <a:endParaRPr lang="uk-UA" sz="2300" i="1" dirty="0">
              <a:solidFill>
                <a:schemeClr val="tx1"/>
              </a:solidFill>
            </a:endParaRPr>
          </a:p>
          <a:p>
            <a:r>
              <a:rPr lang="uk-UA" sz="2300" i="1" dirty="0">
                <a:solidFill>
                  <a:schemeClr val="tx1"/>
                </a:solidFill>
              </a:rPr>
              <a:t>Встановлення зв’язку з авторами </a:t>
            </a:r>
            <a:r>
              <a:rPr lang="uk-UA" sz="2300" i="1" dirty="0" smtClean="0">
                <a:solidFill>
                  <a:schemeClr val="tx1"/>
                </a:solidFill>
              </a:rPr>
              <a:t>рекомендацій.</a:t>
            </a:r>
            <a:endParaRPr lang="uk-UA" sz="2300" i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5550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готовності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інноваційної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1556712"/>
              </p:ext>
            </p:extLst>
          </p:nvPr>
        </p:nvGraphicFramePr>
        <p:xfrm>
          <a:off x="1691680" y="1556792"/>
          <a:ext cx="6912768" cy="4765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67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59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8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Мотиваційно-орієнтаційний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компонент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 </a:t>
                      </a:r>
                      <a:r>
                        <a:rPr lang="ru-RU" sz="1600" dirty="0" err="1">
                          <a:effectLst/>
                        </a:rPr>
                        <a:t>ставлення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інноваційної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направленість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особистості</a:t>
                      </a:r>
                      <a:r>
                        <a:rPr lang="ru-RU" sz="1600" dirty="0">
                          <a:effectLst/>
                        </a:rPr>
                        <a:t> педагога;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наявність</a:t>
                      </a:r>
                      <a:r>
                        <a:rPr lang="ru-RU" sz="1600" dirty="0">
                          <a:effectLst/>
                        </a:rPr>
                        <a:t> „</a:t>
                      </a:r>
                      <a:r>
                        <a:rPr lang="ru-RU" sz="1600" dirty="0" err="1">
                          <a:effectLst/>
                        </a:rPr>
                        <a:t>моделі</a:t>
                      </a:r>
                      <a:r>
                        <a:rPr lang="ru-RU" sz="1600" dirty="0">
                          <a:effectLst/>
                        </a:rPr>
                        <a:t>” </a:t>
                      </a:r>
                      <a:r>
                        <a:rPr lang="ru-RU" sz="1600" dirty="0" err="1">
                          <a:effectLst/>
                        </a:rPr>
                        <a:t>даної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тощо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2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Змістовно-операціний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компонент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рівні системних знань;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технологічність;</a:t>
                      </a:r>
                      <a:endParaRPr lang="uk-U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володіння навичками здійсненні даної діяльності (досвід).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9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Оцінно-рефлексивний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компонент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самооцінка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своєї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готовності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здійснення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інноваційної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самокорекція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самоаналіз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15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632848" cy="128089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Моделювання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готовності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педагогів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інноваційної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endParaRPr lang="uk-UA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529408"/>
            <a:ext cx="799181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76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365504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успішного моделювання процесу готовності вчителя </a:t>
            </a:r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інноваційної діяльності необхідна системність  роботи </a:t>
            </a:r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всієї вертикалі: </a:t>
            </a:r>
            <a:endParaRPr lang="uk-UA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КОІППО-</a:t>
            </a:r>
          </a:p>
          <a:p>
            <a:pPr marL="0" indent="0" algn="ctr">
              <a:buNone/>
            </a:pPr>
            <a:r>
              <a:rPr lang="uk-UA" sz="4400" b="1" dirty="0">
                <a:solidFill>
                  <a:srgbClr val="002060"/>
                </a:solidFill>
              </a:rPr>
              <a:t>р</a:t>
            </a:r>
            <a:r>
              <a:rPr lang="uk-UA" sz="4400" b="1" dirty="0" smtClean="0">
                <a:solidFill>
                  <a:srgbClr val="002060"/>
                </a:solidFill>
              </a:rPr>
              <a:t>айонний методичний кабінет -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навчальний </a:t>
            </a:r>
            <a:r>
              <a:rPr lang="uk-UA" sz="4400" b="1" dirty="0" smtClean="0">
                <a:solidFill>
                  <a:srgbClr val="002060"/>
                </a:solidFill>
              </a:rPr>
              <a:t>заклад</a:t>
            </a:r>
            <a:endParaRPr lang="uk-UA" sz="4400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758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272808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</a:t>
            </a:r>
            <a:r>
              <a:rPr lang="uk-UA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 методичної служби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900" b="1" dirty="0" err="1" smtClean="0">
                <a:solidFill>
                  <a:schemeClr val="tx2"/>
                </a:solidFill>
              </a:rPr>
              <a:t>Діагностико-коректуючий</a:t>
            </a:r>
            <a:r>
              <a:rPr lang="uk-UA" sz="2900" b="1" dirty="0" smtClean="0">
                <a:solidFill>
                  <a:schemeClr val="tx2"/>
                </a:solidFill>
              </a:rPr>
              <a:t> етап</a:t>
            </a:r>
            <a:r>
              <a:rPr lang="uk-UA" sz="2900" dirty="0" smtClean="0">
                <a:solidFill>
                  <a:schemeClr val="tx2"/>
                </a:solidFill>
              </a:rPr>
              <a:t> </a:t>
            </a:r>
            <a:r>
              <a:rPr lang="uk-UA" sz="2800" dirty="0" smtClean="0">
                <a:solidFill>
                  <a:schemeClr val="tx2"/>
                </a:solidFill>
              </a:rPr>
              <a:t/>
            </a:r>
            <a:br>
              <a:rPr lang="uk-UA" sz="2800" dirty="0" smtClean="0">
                <a:solidFill>
                  <a:schemeClr val="tx2"/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272807" cy="4824536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Анкетування педагогічних </a:t>
            </a:r>
            <a:r>
              <a:rPr lang="uk-UA" dirty="0" smtClean="0">
                <a:solidFill>
                  <a:schemeClr val="tx1"/>
                </a:solidFill>
              </a:rPr>
              <a:t>працівників.</a:t>
            </a:r>
          </a:p>
          <a:p>
            <a:r>
              <a:rPr lang="uk-UA" dirty="0">
                <a:solidFill>
                  <a:schemeClr val="tx1"/>
                </a:solidFill>
              </a:rPr>
              <a:t>Співбесіда з педагогічними </a:t>
            </a:r>
            <a:r>
              <a:rPr lang="uk-UA" dirty="0" smtClean="0">
                <a:solidFill>
                  <a:schemeClr val="tx1"/>
                </a:solidFill>
              </a:rPr>
              <a:t>працівниками.</a:t>
            </a:r>
          </a:p>
          <a:p>
            <a:r>
              <a:rPr lang="uk-UA" dirty="0">
                <a:solidFill>
                  <a:schemeClr val="tx1"/>
                </a:solidFill>
              </a:rPr>
              <a:t>Тестування педагогічних </a:t>
            </a:r>
            <a:r>
              <a:rPr lang="uk-UA" dirty="0" smtClean="0">
                <a:solidFill>
                  <a:schemeClr val="tx1"/>
                </a:solidFill>
              </a:rPr>
              <a:t>працівників.</a:t>
            </a:r>
          </a:p>
          <a:p>
            <a:r>
              <a:rPr lang="uk-UA" dirty="0">
                <a:solidFill>
                  <a:schemeClr val="tx1"/>
                </a:solidFill>
              </a:rPr>
              <a:t>Складання робочої програми методичної роботи 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3100" b="1" dirty="0">
                <a:solidFill>
                  <a:schemeClr val="tx2"/>
                </a:solidFill>
              </a:rPr>
              <a:t>Навчальний етап</a:t>
            </a:r>
            <a:r>
              <a:rPr lang="uk-UA" sz="3100" dirty="0">
                <a:solidFill>
                  <a:schemeClr val="tx2"/>
                </a:solidFill>
              </a:rPr>
              <a:t> </a:t>
            </a:r>
            <a:endParaRPr lang="uk-UA" sz="3100" dirty="0" smtClean="0">
              <a:solidFill>
                <a:schemeClr val="tx2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Формування творчої направленості педагогічних </a:t>
            </a:r>
            <a:r>
              <a:rPr lang="uk-UA" dirty="0" smtClean="0">
                <a:solidFill>
                  <a:schemeClr val="tx1"/>
                </a:solidFill>
              </a:rPr>
              <a:t>працівників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Формування інформаційної грамотності педагогічних працівників.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Формування технологічний навичок організації і проведення дослідно-експериментальної роботи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3100" b="1" dirty="0">
                <a:solidFill>
                  <a:schemeClr val="tx2"/>
                </a:solidFill>
              </a:rPr>
              <a:t>Аналітико-результативний </a:t>
            </a:r>
            <a:r>
              <a:rPr lang="uk-UA" sz="3100" b="1" dirty="0" smtClean="0">
                <a:solidFill>
                  <a:schemeClr val="tx2"/>
                </a:solidFill>
              </a:rPr>
              <a:t>етап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Проведення підсумкових контрольних заходів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Анкетування і співбесіда з педагогічними працівниками.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Підведення підсумків процесу формування готовності педагогів до інноваційної діяльності.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4013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E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661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Формування готовності вчителя до впровадження інновацій в умовах реформування освіти</vt:lpstr>
      <vt:lpstr>Структура життєвого циклу інновацій передбачає послідовність етапів, які проходить будь-яке нововведення: </vt:lpstr>
      <vt:lpstr>Структура генезису інновацій: </vt:lpstr>
      <vt:lpstr>Слайд 4</vt:lpstr>
      <vt:lpstr>Алгоритм впровадження інновацій</vt:lpstr>
      <vt:lpstr>Структура готовності до інноваційної діяльності</vt:lpstr>
      <vt:lpstr>Моделювання процесу формування готовності педагогів до інноваційної діяльності</vt:lpstr>
      <vt:lpstr>Слайд 8</vt:lpstr>
      <vt:lpstr>Зміст діяльності методичної служби   Діагностико-коректуючий етап   </vt:lpstr>
      <vt:lpstr>Структурно-організаційні особливості функціонування регіональної моделі підготовки вчителів до інноваційної діяльності </vt:lpstr>
      <vt:lpstr>Орієнтовна модель рівнів реалізації внутрішньошкільної системи підготовки вчителів до інноваційної діяльності </vt:lpstr>
      <vt:lpstr>Умови формування готовності вчителя до впровадження інновацій</vt:lpstr>
      <vt:lpstr>Висновок: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готовності вчителя до впровадження інновацій в навчально-виховний процес в умовах реформування освіти.</dc:title>
  <dc:creator>User</dc:creator>
  <cp:lastModifiedBy>User</cp:lastModifiedBy>
  <cp:revision>20</cp:revision>
  <dcterms:created xsi:type="dcterms:W3CDTF">2013-03-21T04:42:22Z</dcterms:created>
  <dcterms:modified xsi:type="dcterms:W3CDTF">2017-04-18T09:37:01Z</dcterms:modified>
</cp:coreProperties>
</file>