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65" autoAdjust="0"/>
  </p:normalViewPr>
  <p:slideViewPr>
    <p:cSldViewPr>
      <p:cViewPr>
        <p:scale>
          <a:sx n="66" d="100"/>
          <a:sy n="66" d="100"/>
        </p:scale>
        <p:origin x="-12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259988214761238"/>
          <c:y val="3.5633173580968652E-2"/>
          <c:w val="0.41429961045737523"/>
          <c:h val="0.6224659584439532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Інтерактивні технології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Технологія формування творчої особистості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Технологія проектного навчання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Європейські студії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ГАШ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Технологія саморозвитку за М.Монтессорі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1">
                  <c:v>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Технологія розвитку критичного мислення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1">
                  <c:v>2</c:v>
                </c:pt>
                <c:pt idx="3">
                  <c:v>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Технологія розвивального навчання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2">
                  <c:v>2</c:v>
                </c:pt>
                <c:pt idx="4">
                  <c:v>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Технологія "перевернутого навчання"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Лист1!$J$2:$J$6</c:f>
              <c:numCache>
                <c:formatCode>General</c:formatCode>
                <c:ptCount val="5"/>
                <c:pt idx="2">
                  <c:v>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Тестові технології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Лист1!$K$2:$K$6</c:f>
              <c:numCache>
                <c:formatCode>General</c:formatCode>
                <c:ptCount val="5"/>
                <c:pt idx="2">
                  <c:v>2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Технологія розвитку пізнавальної активності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Лист1!$L$2:$L$6</c:f>
              <c:numCache>
                <c:formatCode>General</c:formatCode>
                <c:ptCount val="5"/>
                <c:pt idx="3">
                  <c:v>2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Ігрові технології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Лист1!$M$2:$M$6</c:f>
              <c:numCache>
                <c:formatCode>General</c:formatCode>
                <c:ptCount val="5"/>
                <c:pt idx="3">
                  <c:v>2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Інтегрований курс "Мистецтво"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Лист1!$N$2:$N$6</c:f>
              <c:numCache>
                <c:formatCode>General</c:formatCode>
                <c:ptCount val="5"/>
                <c:pt idx="4">
                  <c:v>2</c:v>
                </c:pt>
              </c:numCache>
            </c:numRef>
          </c:val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Технологія розвитку творчої особистості (ТРВЗ)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Лист1!$O$2:$O$6</c:f>
              <c:numCache>
                <c:formatCode>General</c:formatCode>
                <c:ptCount val="5"/>
                <c:pt idx="4">
                  <c:v>2</c:v>
                </c:pt>
              </c:numCache>
            </c:numRef>
          </c:val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Технологія особистісного-орієнтованого уроку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Лист1!$P$2:$P$6</c:f>
              <c:numCache>
                <c:formatCode>General</c:formatCode>
                <c:ptCount val="5"/>
                <c:pt idx="4">
                  <c:v>2</c:v>
                </c:pt>
              </c:numCache>
            </c:numRef>
          </c:val>
        </c:ser>
        <c:ser>
          <c:idx val="15"/>
          <c:order val="15"/>
          <c:tx>
            <c:strRef>
              <c:f>Лист1!$Q$1</c:f>
              <c:strCache>
                <c:ptCount val="1"/>
                <c:pt idx="0">
                  <c:v>Технологія "Створення ситуації успіху"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Лист1!$Q$2:$Q$6</c:f>
              <c:numCache>
                <c:formatCode>General</c:formatCode>
                <c:ptCount val="5"/>
                <c:pt idx="4">
                  <c:v>2</c:v>
                </c:pt>
              </c:numCache>
            </c:numRef>
          </c:val>
        </c:ser>
        <c:ser>
          <c:idx val="16"/>
          <c:order val="16"/>
          <c:tx>
            <c:strRef>
              <c:f>Лист1!$R$1</c:f>
              <c:strCache>
                <c:ptCount val="1"/>
                <c:pt idx="0">
                  <c:v>Технологія "Довкілля"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Лист1!$R$2:$R$6</c:f>
              <c:numCache>
                <c:formatCode>General</c:formatCode>
                <c:ptCount val="5"/>
                <c:pt idx="4">
                  <c:v>2</c:v>
                </c:pt>
              </c:numCache>
            </c:numRef>
          </c:val>
        </c:ser>
        <c:ser>
          <c:idx val="17"/>
          <c:order val="17"/>
          <c:tx>
            <c:strRef>
              <c:f>Лист1!$S$1</c:f>
              <c:strCache>
                <c:ptCount val="1"/>
                <c:pt idx="0">
                  <c:v>Науково-педагогічна програма "Росток"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Лист1!$S$2:$S$6</c:f>
              <c:numCache>
                <c:formatCode>General</c:formatCode>
                <c:ptCount val="5"/>
                <c:pt idx="4">
                  <c:v>2</c:v>
                </c:pt>
              </c:numCache>
            </c:numRef>
          </c:val>
        </c:ser>
        <c:ser>
          <c:idx val="18"/>
          <c:order val="18"/>
          <c:tx>
            <c:strRef>
              <c:f>Лист1!$T$1</c:f>
              <c:strCache>
                <c:ptCount val="1"/>
                <c:pt idx="0">
                  <c:v>Технологія групових творчих справ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Лист1!$T$2:$T$6</c:f>
              <c:numCache>
                <c:formatCode>General</c:formatCode>
                <c:ptCount val="5"/>
                <c:pt idx="4">
                  <c:v>2</c:v>
                </c:pt>
              </c:numCache>
            </c:numRef>
          </c:val>
        </c:ser>
        <c:ser>
          <c:idx val="19"/>
          <c:order val="19"/>
          <c:tx>
            <c:strRef>
              <c:f>Лист1!$U$1</c:f>
              <c:strCache>
                <c:ptCount val="1"/>
                <c:pt idx="0">
                  <c:v>Технологія рівневої диференціації навчання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Лист1!$U$2:$U$6</c:f>
              <c:numCache>
                <c:formatCode>General</c:formatCode>
                <c:ptCount val="5"/>
                <c:pt idx="4">
                  <c:v>2</c:v>
                </c:pt>
              </c:numCache>
            </c:numRef>
          </c:val>
        </c:ser>
        <c:ser>
          <c:idx val="20"/>
          <c:order val="20"/>
          <c:tx>
            <c:strRef>
              <c:f>Лист1!$V$1</c:f>
              <c:strCache>
                <c:ptCount val="1"/>
                <c:pt idx="0">
                  <c:v>Технологія комбінованого навчання за М.Гузиком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Лист1!$V$2:$V$6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4">
                  <c:v>2</c:v>
                </c:pt>
              </c:numCache>
            </c:numRef>
          </c:val>
        </c:ser>
        <c:ser>
          <c:idx val="21"/>
          <c:order val="21"/>
          <c:tx>
            <c:strRef>
              <c:f>Лист1!$W$1</c:f>
              <c:strCache>
                <c:ptCount val="1"/>
                <c:pt idx="0">
                  <c:v>Технологія інтегрованого навчання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Лист1!$W$2:$W$6</c:f>
              <c:numCache>
                <c:formatCode>General</c:formatCode>
                <c:ptCount val="5"/>
                <c:pt idx="3">
                  <c:v>2</c:v>
                </c:pt>
              </c:numCache>
            </c:numRef>
          </c:val>
        </c:ser>
        <c:ser>
          <c:idx val="22"/>
          <c:order val="22"/>
          <c:tx>
            <c:strRef>
              <c:f>Лист1!$X$1</c:f>
              <c:strCache>
                <c:ptCount val="1"/>
                <c:pt idx="0">
                  <c:v>Технологія "Уроки історії - уроки життя"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Лист1!$X$2:$X$6</c:f>
              <c:numCache>
                <c:formatCode>General</c:formatCode>
                <c:ptCount val="5"/>
                <c:pt idx="3">
                  <c:v>2</c:v>
                </c:pt>
              </c:numCache>
            </c:numRef>
          </c:val>
        </c:ser>
        <c:ser>
          <c:idx val="23"/>
          <c:order val="23"/>
          <c:tx>
            <c:strRef>
              <c:f>Лист1!$Y$1</c:f>
              <c:strCache>
                <c:ptCount val="1"/>
                <c:pt idx="0">
                  <c:v>Технологія групової діяльності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Лист1!$Y$2:$Y$6</c:f>
              <c:numCache>
                <c:formatCode>General</c:formatCode>
                <c:ptCount val="5"/>
                <c:pt idx="0">
                  <c:v>2</c:v>
                </c:pt>
              </c:numCache>
            </c:numRef>
          </c:val>
        </c:ser>
        <c:ser>
          <c:idx val="24"/>
          <c:order val="24"/>
          <c:tx>
            <c:strRef>
              <c:f>Лист1!$Z$1</c:f>
              <c:strCache>
                <c:ptCount val="1"/>
                <c:pt idx="0">
                  <c:v>Тренінгові технології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Лист1!$Z$2:$Z$6</c:f>
              <c:numCache>
                <c:formatCode>General</c:formatCode>
                <c:ptCount val="5"/>
                <c:pt idx="0">
                  <c:v>2</c:v>
                </c:pt>
              </c:numCache>
            </c:numRef>
          </c:val>
        </c:ser>
        <c:ser>
          <c:idx val="25"/>
          <c:order val="25"/>
          <c:tx>
            <c:strRef>
              <c:f>Лист1!$AA$1</c:f>
              <c:strCache>
                <c:ptCount val="1"/>
                <c:pt idx="0">
                  <c:v>Технологія проблемного навчання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Добронадіївський ОО</c:v>
                </c:pt>
                <c:pt idx="1">
                  <c:v>Користівський ОО</c:v>
                </c:pt>
                <c:pt idx="2">
                  <c:v>Новопразький ОО</c:v>
                </c:pt>
                <c:pt idx="3">
                  <c:v>Червонокам'янський ОО</c:v>
                </c:pt>
                <c:pt idx="4">
                  <c:v>Цукрозаводський ОО</c:v>
                </c:pt>
              </c:strCache>
            </c:strRef>
          </c:cat>
          <c:val>
            <c:numRef>
              <c:f>Лист1!$AA$2:$AA$6</c:f>
              <c:numCache>
                <c:formatCode>General</c:formatCode>
                <c:ptCount val="5"/>
                <c:pt idx="4">
                  <c:v>2</c:v>
                </c:pt>
              </c:numCache>
            </c:numRef>
          </c:val>
        </c:ser>
        <c:shape val="cylinder"/>
        <c:axId val="63073280"/>
        <c:axId val="77311360"/>
        <c:axId val="0"/>
      </c:bar3DChart>
      <c:catAx>
        <c:axId val="63073280"/>
        <c:scaling>
          <c:orientation val="minMax"/>
        </c:scaling>
        <c:axPos val="b"/>
        <c:numFmt formatCode="General" sourceLinked="1"/>
        <c:tickLblPos val="nextTo"/>
        <c:crossAx val="77311360"/>
        <c:crosses val="autoZero"/>
        <c:auto val="1"/>
        <c:lblAlgn val="ctr"/>
        <c:lblOffset val="100"/>
      </c:catAx>
      <c:valAx>
        <c:axId val="77311360"/>
        <c:scaling>
          <c:orientation val="minMax"/>
        </c:scaling>
        <c:axPos val="l"/>
        <c:majorGridlines/>
        <c:numFmt formatCode="General" sourceLinked="1"/>
        <c:tickLblPos val="nextTo"/>
        <c:crossAx val="63073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870096980819744"/>
          <c:y val="8.8575726579549915E-4"/>
          <c:w val="0.37472572330778359"/>
          <c:h val="0.97390182884632637"/>
        </c:manualLayout>
      </c:layout>
      <c:txPr>
        <a:bodyPr/>
        <a:lstStyle/>
        <a:p>
          <a:pPr>
            <a:defRPr sz="1200" kern="100" spc="-5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округи\Рисунок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28688" y="857250"/>
            <a:ext cx="7899400" cy="5878513"/>
          </a:xfr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827584" y="2276872"/>
            <a:ext cx="2357454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 </a:t>
            </a:r>
            <a:r>
              <a:rPr lang="uk-UA" sz="1400" b="1" dirty="0" err="1">
                <a:solidFill>
                  <a:schemeClr val="tx1"/>
                </a:solidFill>
              </a:rPr>
              <a:t>Протопопівська</a:t>
            </a:r>
            <a:r>
              <a:rPr lang="uk-UA" sz="1400" b="1" dirty="0">
                <a:solidFill>
                  <a:schemeClr val="tx1"/>
                </a:solidFill>
              </a:rPr>
              <a:t> ЗШ І-ІІІ ст. 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57200" y="274638"/>
            <a:ext cx="8229600" cy="2968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uk-UA" sz="2000" b="1" dirty="0">
                <a:solidFill>
                  <a:srgbClr val="C00000"/>
                </a:solidFill>
                <a:latin typeface="Calibri"/>
              </a:rPr>
              <a:t>Карта загальноосвітніх навчальних закладів Олександрійського району  </a:t>
            </a:r>
            <a:endParaRPr lang="ru-RU" sz="2000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000232" y="1000108"/>
            <a:ext cx="1643074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1400" dirty="0">
                <a:solidFill>
                  <a:prstClr val="white"/>
                </a:solidFill>
              </a:rPr>
              <a:t> </a:t>
            </a:r>
            <a:r>
              <a:rPr lang="uk-UA" sz="1400" b="1" dirty="0" err="1">
                <a:solidFill>
                  <a:schemeClr val="tx1"/>
                </a:solidFill>
              </a:rPr>
              <a:t>Бутівський</a:t>
            </a:r>
            <a:r>
              <a:rPr lang="uk-UA" sz="1400" b="1" dirty="0">
                <a:solidFill>
                  <a:schemeClr val="tx1"/>
                </a:solidFill>
              </a:rPr>
              <a:t> НВК 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928662" y="1785926"/>
            <a:ext cx="1785950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 </a:t>
            </a:r>
            <a:r>
              <a:rPr lang="uk-UA" sz="1400" b="1" dirty="0" err="1">
                <a:solidFill>
                  <a:schemeClr val="tx1"/>
                </a:solidFill>
              </a:rPr>
              <a:t>Косівська</a:t>
            </a:r>
            <a:r>
              <a:rPr lang="uk-UA" sz="1400" b="1" dirty="0">
                <a:solidFill>
                  <a:schemeClr val="tx1"/>
                </a:solidFill>
              </a:rPr>
              <a:t> ЗШ І-ІІІ ст. 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500562" y="1643050"/>
            <a:ext cx="1928826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dirty="0">
                <a:solidFill>
                  <a:schemeClr val="tx1"/>
                </a:solidFill>
              </a:rPr>
              <a:t> </a:t>
            </a:r>
            <a:r>
              <a:rPr lang="uk-UA" sz="5600" b="1" dirty="0" err="1">
                <a:solidFill>
                  <a:schemeClr val="tx1"/>
                </a:solidFill>
              </a:rPr>
              <a:t>Лікарівська</a:t>
            </a:r>
            <a:r>
              <a:rPr lang="uk-UA" sz="5600" b="1" dirty="0">
                <a:solidFill>
                  <a:schemeClr val="tx1"/>
                </a:solidFill>
              </a:rPr>
              <a:t> ЗШ І-ІІІ ст.  </a:t>
            </a:r>
            <a:endParaRPr lang="ru-RU" sz="5600" b="1" dirty="0">
              <a:solidFill>
                <a:schemeClr val="tx1"/>
              </a:solidFill>
            </a:endParaRPr>
          </a:p>
        </p:txBody>
      </p:sp>
      <p:sp>
        <p:nvSpPr>
          <p:cNvPr id="22" name="8-конечная звезда 21"/>
          <p:cNvSpPr/>
          <p:nvPr/>
        </p:nvSpPr>
        <p:spPr>
          <a:xfrm>
            <a:off x="3643313" y="1000125"/>
            <a:ext cx="214312" cy="214313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4" name="8-конечная звезда 23"/>
          <p:cNvSpPr/>
          <p:nvPr/>
        </p:nvSpPr>
        <p:spPr>
          <a:xfrm>
            <a:off x="2714625" y="1785938"/>
            <a:ext cx="214313" cy="214312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5" name="8-конечная звезда 24"/>
          <p:cNvSpPr/>
          <p:nvPr/>
        </p:nvSpPr>
        <p:spPr>
          <a:xfrm>
            <a:off x="3643313" y="2500313"/>
            <a:ext cx="214312" cy="214312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" name="8-конечная звезда 26"/>
          <p:cNvSpPr/>
          <p:nvPr/>
        </p:nvSpPr>
        <p:spPr>
          <a:xfrm>
            <a:off x="3214688" y="2357438"/>
            <a:ext cx="214312" cy="214312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8" name="8-конечная звезда 27"/>
          <p:cNvSpPr/>
          <p:nvPr/>
        </p:nvSpPr>
        <p:spPr>
          <a:xfrm>
            <a:off x="3786188" y="2714625"/>
            <a:ext cx="214312" cy="214313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9" name="8-конечная звезда 28"/>
          <p:cNvSpPr/>
          <p:nvPr/>
        </p:nvSpPr>
        <p:spPr>
          <a:xfrm>
            <a:off x="4214813" y="1643063"/>
            <a:ext cx="214312" cy="214312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0" name="8-конечная звезда 29"/>
          <p:cNvSpPr/>
          <p:nvPr/>
        </p:nvSpPr>
        <p:spPr>
          <a:xfrm>
            <a:off x="4714875" y="1857375"/>
            <a:ext cx="214313" cy="214313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1" name="8-конечная звезда 30"/>
          <p:cNvSpPr/>
          <p:nvPr/>
        </p:nvSpPr>
        <p:spPr>
          <a:xfrm>
            <a:off x="3643313" y="3000375"/>
            <a:ext cx="214312" cy="214313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2" name="8-конечная звезда 31"/>
          <p:cNvSpPr/>
          <p:nvPr/>
        </p:nvSpPr>
        <p:spPr>
          <a:xfrm>
            <a:off x="3429000" y="4572000"/>
            <a:ext cx="214313" cy="214313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3" name="8-конечная звезда 32"/>
          <p:cNvSpPr/>
          <p:nvPr/>
        </p:nvSpPr>
        <p:spPr>
          <a:xfrm>
            <a:off x="4286250" y="4643438"/>
            <a:ext cx="214313" cy="214312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5" name="8-конечная звезда 34"/>
          <p:cNvSpPr/>
          <p:nvPr/>
        </p:nvSpPr>
        <p:spPr>
          <a:xfrm>
            <a:off x="2143125" y="3143250"/>
            <a:ext cx="214313" cy="214313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6" name="8-конечная звезда 35"/>
          <p:cNvSpPr/>
          <p:nvPr/>
        </p:nvSpPr>
        <p:spPr>
          <a:xfrm>
            <a:off x="2286000" y="3500438"/>
            <a:ext cx="214313" cy="214312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7" name="8-конечная звезда 36"/>
          <p:cNvSpPr/>
          <p:nvPr/>
        </p:nvSpPr>
        <p:spPr>
          <a:xfrm>
            <a:off x="6286500" y="4214813"/>
            <a:ext cx="214313" cy="214312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8" name="8-конечная звезда 37"/>
          <p:cNvSpPr/>
          <p:nvPr/>
        </p:nvSpPr>
        <p:spPr>
          <a:xfrm>
            <a:off x="6858000" y="3857625"/>
            <a:ext cx="214313" cy="214313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9" name="8-конечная звезда 38"/>
          <p:cNvSpPr/>
          <p:nvPr/>
        </p:nvSpPr>
        <p:spPr>
          <a:xfrm>
            <a:off x="2071688" y="4929188"/>
            <a:ext cx="214312" cy="214312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0" name="8-конечная звезда 39"/>
          <p:cNvSpPr/>
          <p:nvPr/>
        </p:nvSpPr>
        <p:spPr>
          <a:xfrm>
            <a:off x="1857375" y="5000625"/>
            <a:ext cx="214313" cy="214313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1" name="8-конечная звезда 40"/>
          <p:cNvSpPr/>
          <p:nvPr/>
        </p:nvSpPr>
        <p:spPr>
          <a:xfrm>
            <a:off x="2000250" y="5143500"/>
            <a:ext cx="214313" cy="214313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2" name="Заголовок 1"/>
          <p:cNvSpPr txBox="1">
            <a:spLocks/>
          </p:cNvSpPr>
          <p:nvPr/>
        </p:nvSpPr>
        <p:spPr>
          <a:xfrm>
            <a:off x="1500166" y="2571744"/>
            <a:ext cx="2143140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dirty="0">
                <a:solidFill>
                  <a:schemeClr val="tx1"/>
                </a:solidFill>
              </a:rPr>
              <a:t> </a:t>
            </a:r>
            <a:r>
              <a:rPr lang="uk-UA" sz="5600" b="1" dirty="0" err="1">
                <a:solidFill>
                  <a:schemeClr val="tx1"/>
                </a:solidFill>
              </a:rPr>
              <a:t>Користівська</a:t>
            </a:r>
            <a:r>
              <a:rPr lang="uk-UA" sz="5600" b="1" dirty="0">
                <a:solidFill>
                  <a:schemeClr val="tx1"/>
                </a:solidFill>
              </a:rPr>
              <a:t> ЗШ І-ІІІ ст.  </a:t>
            </a:r>
            <a:endParaRPr lang="ru-RU" sz="5600" b="1" dirty="0">
              <a:solidFill>
                <a:schemeClr val="tx1"/>
              </a:solidFill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0" y="3214686"/>
            <a:ext cx="2143108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1400" dirty="0">
                <a:solidFill>
                  <a:prstClr val="white"/>
                </a:solidFill>
              </a:rPr>
              <a:t> </a:t>
            </a:r>
            <a:r>
              <a:rPr lang="uk-UA" sz="1400" b="1" dirty="0" err="1">
                <a:solidFill>
                  <a:schemeClr val="tx1"/>
                </a:solidFill>
              </a:rPr>
              <a:t>Ясинуватська</a:t>
            </a:r>
            <a:r>
              <a:rPr lang="uk-UA" sz="1400" b="1" dirty="0">
                <a:solidFill>
                  <a:schemeClr val="tx1"/>
                </a:solidFill>
              </a:rPr>
              <a:t> ЗШ І-ІІ ст. 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142844" y="5000636"/>
            <a:ext cx="1714544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dirty="0">
                <a:solidFill>
                  <a:prstClr val="white"/>
                </a:solidFill>
              </a:rPr>
              <a:t> </a:t>
            </a:r>
            <a:r>
              <a:rPr lang="uk-UA" sz="5600" b="1" dirty="0">
                <a:solidFill>
                  <a:schemeClr val="tx1"/>
                </a:solidFill>
              </a:rPr>
              <a:t>Новопразький НВК</a:t>
            </a:r>
            <a:endParaRPr lang="ru-RU" sz="5600" b="1" dirty="0">
              <a:solidFill>
                <a:schemeClr val="tx1"/>
              </a:solidFill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1785918" y="2786058"/>
            <a:ext cx="2000264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 </a:t>
            </a:r>
            <a:r>
              <a:rPr lang="uk-UA" sz="1400" b="1" dirty="0">
                <a:solidFill>
                  <a:schemeClr val="tx1"/>
                </a:solidFill>
              </a:rPr>
              <a:t>Цукрозаводський НВК 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4071934" y="4500570"/>
            <a:ext cx="2143140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1400" b="1" dirty="0" err="1">
                <a:solidFill>
                  <a:schemeClr val="tx1"/>
                </a:solidFill>
              </a:rPr>
              <a:t>Ізмайлівська</a:t>
            </a:r>
            <a:r>
              <a:rPr lang="uk-UA" sz="1400" b="1" dirty="0">
                <a:solidFill>
                  <a:schemeClr val="tx1"/>
                </a:solidFill>
              </a:rPr>
              <a:t> ЗШ І-ІІІ ст. 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2195736" y="4365104"/>
            <a:ext cx="1785950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dirty="0">
                <a:solidFill>
                  <a:schemeClr val="tx1"/>
                </a:solidFill>
              </a:rPr>
              <a:t> </a:t>
            </a:r>
            <a:r>
              <a:rPr lang="uk-UA" sz="5600" b="1" dirty="0" err="1">
                <a:solidFill>
                  <a:schemeClr val="tx1"/>
                </a:solidFill>
              </a:rPr>
              <a:t>Головківський</a:t>
            </a:r>
            <a:r>
              <a:rPr lang="uk-UA" sz="5600" b="1" dirty="0">
                <a:solidFill>
                  <a:schemeClr val="tx1"/>
                </a:solidFill>
              </a:rPr>
              <a:t> НВК  </a:t>
            </a:r>
            <a:endParaRPr lang="ru-RU" sz="5600" b="1" dirty="0">
              <a:solidFill>
                <a:schemeClr val="tx1"/>
              </a:solidFill>
            </a:endParaRPr>
          </a:p>
        </p:txBody>
      </p:sp>
      <p:sp>
        <p:nvSpPr>
          <p:cNvPr id="50" name="Заголовок 1"/>
          <p:cNvSpPr txBox="1">
            <a:spLocks/>
          </p:cNvSpPr>
          <p:nvPr/>
        </p:nvSpPr>
        <p:spPr>
          <a:xfrm>
            <a:off x="5000628" y="1857364"/>
            <a:ext cx="1714512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dirty="0">
                <a:solidFill>
                  <a:schemeClr val="tx1"/>
                </a:solidFill>
              </a:rPr>
              <a:t> </a:t>
            </a:r>
            <a:r>
              <a:rPr lang="uk-UA" sz="5600" b="1" dirty="0" err="1">
                <a:solidFill>
                  <a:schemeClr val="tx1"/>
                </a:solidFill>
              </a:rPr>
              <a:t>Недогарський</a:t>
            </a:r>
            <a:r>
              <a:rPr lang="uk-UA" sz="5600" b="1" dirty="0">
                <a:solidFill>
                  <a:schemeClr val="tx1"/>
                </a:solidFill>
              </a:rPr>
              <a:t> НВК  </a:t>
            </a:r>
            <a:endParaRPr lang="ru-RU" sz="5600" b="1" dirty="0">
              <a:solidFill>
                <a:schemeClr val="tx1"/>
              </a:solidFill>
            </a:endParaRP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214282" y="3571876"/>
            <a:ext cx="2071718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5600" b="1" dirty="0" err="1" smtClean="0">
                <a:solidFill>
                  <a:schemeClr val="tx1"/>
                </a:solidFill>
              </a:rPr>
              <a:t>Новоселівський</a:t>
            </a:r>
            <a:r>
              <a:rPr lang="uk-UA" sz="5600" b="1" dirty="0" smtClean="0">
                <a:solidFill>
                  <a:schemeClr val="tx1"/>
                </a:solidFill>
              </a:rPr>
              <a:t> </a:t>
            </a:r>
            <a:r>
              <a:rPr lang="uk-UA" sz="5600" b="1" dirty="0">
                <a:solidFill>
                  <a:schemeClr val="tx1"/>
                </a:solidFill>
              </a:rPr>
              <a:t>НВК  </a:t>
            </a:r>
            <a:endParaRPr lang="ru-RU" sz="5600" b="1" dirty="0">
              <a:solidFill>
                <a:schemeClr val="tx1"/>
              </a:solidFill>
            </a:endParaRPr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>
            <a:off x="2285984" y="4929198"/>
            <a:ext cx="2000264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1400" dirty="0">
                <a:solidFill>
                  <a:prstClr val="white"/>
                </a:solidFill>
              </a:rPr>
              <a:t> </a:t>
            </a:r>
            <a:r>
              <a:rPr lang="uk-UA" sz="1400" b="1" dirty="0" err="1">
                <a:solidFill>
                  <a:schemeClr val="tx1"/>
                </a:solidFill>
              </a:rPr>
              <a:t>Новопразька</a:t>
            </a:r>
            <a:r>
              <a:rPr lang="uk-UA" sz="1400" b="1" dirty="0">
                <a:solidFill>
                  <a:schemeClr val="tx1"/>
                </a:solidFill>
              </a:rPr>
              <a:t> ЗШ І-ІІ ст. 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4" name="8-конечная звезда 53"/>
          <p:cNvSpPr/>
          <p:nvPr/>
        </p:nvSpPr>
        <p:spPr>
          <a:xfrm>
            <a:off x="1714500" y="5857875"/>
            <a:ext cx="214313" cy="214313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5" name="8-конечная звезда 54"/>
          <p:cNvSpPr/>
          <p:nvPr/>
        </p:nvSpPr>
        <p:spPr>
          <a:xfrm>
            <a:off x="6000750" y="4643438"/>
            <a:ext cx="214313" cy="214312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>
            <a:off x="2000232" y="5857892"/>
            <a:ext cx="1500198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 </a:t>
            </a:r>
            <a:r>
              <a:rPr lang="uk-UA" sz="1400" b="1" dirty="0" err="1">
                <a:solidFill>
                  <a:schemeClr val="tx1"/>
                </a:solidFill>
              </a:rPr>
              <a:t>Шарівський</a:t>
            </a:r>
            <a:r>
              <a:rPr lang="uk-UA" sz="1400" b="1" dirty="0">
                <a:solidFill>
                  <a:schemeClr val="tx1"/>
                </a:solidFill>
              </a:rPr>
              <a:t> НВК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9" name="Заголовок 1"/>
          <p:cNvSpPr txBox="1">
            <a:spLocks/>
          </p:cNvSpPr>
          <p:nvPr/>
        </p:nvSpPr>
        <p:spPr>
          <a:xfrm>
            <a:off x="6286512" y="4714884"/>
            <a:ext cx="2000264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dirty="0">
                <a:solidFill>
                  <a:prstClr val="white"/>
                </a:solidFill>
              </a:rPr>
              <a:t> </a:t>
            </a:r>
            <a:r>
              <a:rPr lang="uk-UA" sz="5600" b="1" dirty="0" err="1">
                <a:solidFill>
                  <a:schemeClr val="tx1"/>
                </a:solidFill>
              </a:rPr>
              <a:t>Щасливська</a:t>
            </a:r>
            <a:r>
              <a:rPr lang="uk-UA" sz="5600" b="1" dirty="0">
                <a:solidFill>
                  <a:schemeClr val="tx1"/>
                </a:solidFill>
              </a:rPr>
              <a:t> ЗШ І-ІІ ст.</a:t>
            </a:r>
            <a:r>
              <a:rPr lang="uk-UA" sz="4400" b="1" dirty="0">
                <a:solidFill>
                  <a:schemeClr val="tx1"/>
                </a:solidFill>
              </a:rPr>
              <a:t> 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2214546" y="5214950"/>
            <a:ext cx="2500330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dirty="0">
                <a:solidFill>
                  <a:prstClr val="white"/>
                </a:solidFill>
              </a:rPr>
              <a:t> </a:t>
            </a:r>
            <a:r>
              <a:rPr lang="uk-UA" sz="5600" b="1" dirty="0" err="1">
                <a:solidFill>
                  <a:schemeClr val="tx1"/>
                </a:solidFill>
              </a:rPr>
              <a:t>Новопразька</a:t>
            </a:r>
            <a:r>
              <a:rPr lang="uk-UA" sz="5600" b="1" dirty="0">
                <a:solidFill>
                  <a:schemeClr val="tx1"/>
                </a:solidFill>
              </a:rPr>
              <a:t> ЗШ І-ІІІ ст. № 2 </a:t>
            </a:r>
            <a:endParaRPr lang="ru-RU" sz="5600" b="1" dirty="0">
              <a:solidFill>
                <a:schemeClr val="tx1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3857620" y="3071810"/>
            <a:ext cx="1928826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dirty="0">
                <a:solidFill>
                  <a:schemeClr val="tx1"/>
                </a:solidFill>
              </a:rPr>
              <a:t> </a:t>
            </a:r>
            <a:r>
              <a:rPr lang="uk-UA" sz="5600" b="1" dirty="0" err="1">
                <a:solidFill>
                  <a:schemeClr val="tx1"/>
                </a:solidFill>
              </a:rPr>
              <a:t>Войнівська</a:t>
            </a:r>
            <a:r>
              <a:rPr lang="uk-UA" sz="5600" b="1" dirty="0">
                <a:solidFill>
                  <a:schemeClr val="tx1"/>
                </a:solidFill>
              </a:rPr>
              <a:t> ЗШ І-ІІІ ст.  </a:t>
            </a:r>
            <a:endParaRPr lang="ru-RU" sz="5600" b="1" dirty="0">
              <a:solidFill>
                <a:schemeClr val="tx1"/>
              </a:solidFill>
            </a:endParaRPr>
          </a:p>
        </p:txBody>
      </p:sp>
      <p:sp>
        <p:nvSpPr>
          <p:cNvPr id="62" name="Заголовок 1"/>
          <p:cNvSpPr txBox="1">
            <a:spLocks/>
          </p:cNvSpPr>
          <p:nvPr/>
        </p:nvSpPr>
        <p:spPr>
          <a:xfrm>
            <a:off x="5572132" y="2143116"/>
            <a:ext cx="2500330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 </a:t>
            </a:r>
            <a:r>
              <a:rPr lang="uk-UA" sz="1400" b="1" dirty="0">
                <a:solidFill>
                  <a:schemeClr val="tx1"/>
                </a:solidFill>
              </a:rPr>
              <a:t>Олександрівська ЗШ І-ІІІ ст. 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4" name="Заголовок 1"/>
          <p:cNvSpPr txBox="1">
            <a:spLocks/>
          </p:cNvSpPr>
          <p:nvPr/>
        </p:nvSpPr>
        <p:spPr>
          <a:xfrm>
            <a:off x="6572264" y="4286256"/>
            <a:ext cx="2428892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1400" dirty="0">
                <a:solidFill>
                  <a:prstClr val="white"/>
                </a:solidFill>
              </a:rPr>
              <a:t> </a:t>
            </a:r>
            <a:r>
              <a:rPr lang="uk-UA" sz="1400" b="1" dirty="0" err="1">
                <a:solidFill>
                  <a:schemeClr val="tx1"/>
                </a:solidFill>
              </a:rPr>
              <a:t>Добронадіївська</a:t>
            </a:r>
            <a:r>
              <a:rPr lang="uk-UA" sz="1400" b="1" dirty="0">
                <a:solidFill>
                  <a:schemeClr val="tx1"/>
                </a:solidFill>
              </a:rPr>
              <a:t> ЗШ І-ІІІ ст. 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5" name="Заголовок 1"/>
          <p:cNvSpPr txBox="1">
            <a:spLocks/>
          </p:cNvSpPr>
          <p:nvPr/>
        </p:nvSpPr>
        <p:spPr>
          <a:xfrm>
            <a:off x="7020272" y="3789040"/>
            <a:ext cx="1857420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 </a:t>
            </a:r>
            <a:r>
              <a:rPr lang="uk-UA" sz="1400" b="1" dirty="0" err="1">
                <a:solidFill>
                  <a:schemeClr val="tx1"/>
                </a:solidFill>
              </a:rPr>
              <a:t>Улянівська</a:t>
            </a:r>
            <a:r>
              <a:rPr lang="uk-UA" sz="1400" b="1" dirty="0">
                <a:solidFill>
                  <a:schemeClr val="tx1"/>
                </a:solidFill>
              </a:rPr>
              <a:t> ЗШ І-ІІІ ст. 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6" name="8-конечная звезда 65"/>
          <p:cNvSpPr/>
          <p:nvPr/>
        </p:nvSpPr>
        <p:spPr>
          <a:xfrm>
            <a:off x="6500813" y="3000375"/>
            <a:ext cx="214312" cy="214313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7" name="8-конечная звезда 66"/>
          <p:cNvSpPr/>
          <p:nvPr/>
        </p:nvSpPr>
        <p:spPr>
          <a:xfrm>
            <a:off x="5286375" y="2143125"/>
            <a:ext cx="214313" cy="214313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0" name="Заголовок 1"/>
          <p:cNvSpPr txBox="1">
            <a:spLocks/>
          </p:cNvSpPr>
          <p:nvPr/>
        </p:nvSpPr>
        <p:spPr>
          <a:xfrm>
            <a:off x="6516216" y="2636912"/>
            <a:ext cx="2071702" cy="2834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dirty="0">
                <a:solidFill>
                  <a:prstClr val="white"/>
                </a:solidFill>
              </a:rPr>
              <a:t> </a:t>
            </a:r>
            <a:r>
              <a:rPr lang="uk-UA" sz="5600" b="1" dirty="0">
                <a:solidFill>
                  <a:schemeClr val="tx1"/>
                </a:solidFill>
              </a:rPr>
              <a:t>Червонокам</a:t>
            </a:r>
            <a:r>
              <a:rPr lang="en-US" sz="5600" b="1" dirty="0">
                <a:solidFill>
                  <a:schemeClr val="tx1"/>
                </a:solidFill>
              </a:rPr>
              <a:t>’</a:t>
            </a:r>
            <a:r>
              <a:rPr lang="uk-UA" sz="5600" b="1" dirty="0" err="1" smtClean="0">
                <a:solidFill>
                  <a:schemeClr val="tx1"/>
                </a:solidFill>
              </a:rPr>
              <a:t>янське</a:t>
            </a:r>
            <a:r>
              <a:rPr lang="uk-UA" sz="5600" b="1" dirty="0" smtClean="0">
                <a:solidFill>
                  <a:schemeClr val="tx1"/>
                </a:solidFill>
              </a:rPr>
              <a:t> НВО  </a:t>
            </a:r>
            <a:endParaRPr lang="ru-RU" sz="5600" b="1" dirty="0">
              <a:solidFill>
                <a:schemeClr val="tx1"/>
              </a:solidFill>
            </a:endParaRPr>
          </a:p>
        </p:txBody>
      </p:sp>
      <p:sp>
        <p:nvSpPr>
          <p:cNvPr id="72" name="8-конечная звезда 71"/>
          <p:cNvSpPr/>
          <p:nvPr/>
        </p:nvSpPr>
        <p:spPr>
          <a:xfrm>
            <a:off x="8286750" y="3071813"/>
            <a:ext cx="214313" cy="214312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3214678" y="3857628"/>
            <a:ext cx="2000264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 </a:t>
            </a:r>
            <a:r>
              <a:rPr lang="uk-UA" sz="1400" b="1" dirty="0">
                <a:solidFill>
                  <a:schemeClr val="tx1"/>
                </a:solidFill>
              </a:rPr>
              <a:t>Андріївська ЗШ І-ІІ ст. 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4" name="Заголовок 1"/>
          <p:cNvSpPr txBox="1">
            <a:spLocks/>
          </p:cNvSpPr>
          <p:nvPr/>
        </p:nvSpPr>
        <p:spPr>
          <a:xfrm>
            <a:off x="7215174" y="3286124"/>
            <a:ext cx="1928826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1400" dirty="0" err="1">
                <a:solidFill>
                  <a:schemeClr val="tx1"/>
                </a:solidFill>
              </a:rPr>
              <a:t>П</a:t>
            </a:r>
            <a:r>
              <a:rPr lang="uk-UA" sz="1400" b="1" dirty="0" err="1">
                <a:solidFill>
                  <a:schemeClr val="tx1"/>
                </a:solidFill>
              </a:rPr>
              <a:t>опельнастівська</a:t>
            </a:r>
            <a:r>
              <a:rPr lang="uk-UA" sz="1400" b="1" dirty="0">
                <a:solidFill>
                  <a:schemeClr val="tx1"/>
                </a:solidFill>
              </a:rPr>
              <a:t> </a:t>
            </a:r>
            <a:r>
              <a:rPr lang="uk-UA" sz="1400" b="1" dirty="0">
                <a:solidFill>
                  <a:schemeClr val="tx1"/>
                </a:solidFill>
              </a:rPr>
              <a:t>ЗШ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6" name="8-конечная звезда 75"/>
          <p:cNvSpPr/>
          <p:nvPr/>
        </p:nvSpPr>
        <p:spPr>
          <a:xfrm>
            <a:off x="4143375" y="3643313"/>
            <a:ext cx="214313" cy="214312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7" name="8-конечная звезда 76"/>
          <p:cNvSpPr/>
          <p:nvPr/>
        </p:nvSpPr>
        <p:spPr>
          <a:xfrm>
            <a:off x="5214938" y="3571875"/>
            <a:ext cx="214312" cy="214313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8" name="Заголовок 1"/>
          <p:cNvSpPr txBox="1">
            <a:spLocks/>
          </p:cNvSpPr>
          <p:nvPr/>
        </p:nvSpPr>
        <p:spPr>
          <a:xfrm>
            <a:off x="4786315" y="3429000"/>
            <a:ext cx="1714512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dirty="0">
                <a:solidFill>
                  <a:prstClr val="white"/>
                </a:solidFill>
              </a:rPr>
              <a:t> </a:t>
            </a:r>
            <a:r>
              <a:rPr lang="uk-UA" sz="5600" b="1" dirty="0" err="1">
                <a:solidFill>
                  <a:schemeClr val="tx1"/>
                </a:solidFill>
              </a:rPr>
              <a:t>Куколівський</a:t>
            </a:r>
            <a:r>
              <a:rPr lang="uk-UA" sz="5600" b="1" dirty="0">
                <a:solidFill>
                  <a:schemeClr val="tx1"/>
                </a:solidFill>
              </a:rPr>
              <a:t> НВК </a:t>
            </a:r>
            <a:endParaRPr lang="ru-RU" sz="5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woorda.klasna.com/uploads/editor/4440/587061/sitepage_155/images/osvitni_okrug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760" y="4221088"/>
            <a:ext cx="360039" cy="111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827584" y="188640"/>
            <a:ext cx="74888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C00000"/>
                </a:solidFill>
              </a:rPr>
              <a:t>Інновації в освітніх округах Олександрійського району</a:t>
            </a:r>
            <a:endParaRPr lang="ru-RU" sz="800" b="1" dirty="0">
              <a:solidFill>
                <a:srgbClr val="C00000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95936" y="2348880"/>
            <a:ext cx="36004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92080" y="2996952"/>
            <a:ext cx="360040" cy="140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63888" y="908720"/>
            <a:ext cx="360040" cy="124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020272" y="1628800"/>
            <a:ext cx="40097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188640"/>
          <a:ext cx="914400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128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20</cp:revision>
  <dcterms:modified xsi:type="dcterms:W3CDTF">2017-04-25T13:04:32Z</dcterms:modified>
</cp:coreProperties>
</file>