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60" r:id="rId3"/>
    <p:sldId id="259" r:id="rId4"/>
    <p:sldId id="262" r:id="rId5"/>
    <p:sldId id="266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67" r:id="rId16"/>
    <p:sldId id="26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D6FE-AAAA-4C55-BC5A-69E28BCFA5DB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DE33-3BF4-42D1-9476-6759A5AA5C73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3C8E-5C90-4F21-9A8D-F8F340A4366B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C6B0-A79C-49A7-8C26-D7E108D34DAB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7B69-0EBA-4D51-9ED2-E6181A561142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42FD-ADED-4DB5-9BED-067F97DAE1B1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D165-6F38-4192-AB32-4D4493FCB1B5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ED16-22A0-4C39-94CC-91601E83FD66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D291-CF1B-471F-ADB4-B1E9C684C15A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9676-1305-49C0-9875-78879C402D1B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C8BF-63D7-4C61-99F3-2DD67F712F65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1537-4776-4CA2-980F-710EB16FF7D8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9B24-8297-4F9E-B91A-FB143117D717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35F7-2FA0-478F-8C7D-09E0A83EB831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90AF-36A4-467B-AED5-53261DCFCD8B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20DB-D8E8-4C6C-ACF9-FBC5C06B4A47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FA6D-99DA-4012-9547-1723F9270ABC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C13D-65E4-4D97-BE92-0B81AAA06B31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2B9D-13A9-4464-96C4-8D53E6AA35DE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77FC-C1D5-47CB-BC87-62DD01491A4E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9FDF7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9FDF7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4CCC-727B-489F-B743-D5E24FE9B73F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F92-AD0A-4DB4-8274-9AACC40F4916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71BC83-9CB0-4455-84AD-579314AEA49B}" type="datetimeFigureOut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24.04.2017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C1D14-71E6-4FB4-B0B3-CB513DB77C69}" type="slidenum">
              <a:rPr lang="ru-RU">
                <a:solidFill>
                  <a:srgbClr val="8A90F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A90FE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5FF2C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5FF2C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zo.gov.ua/2016/11/10/plan-zahodiv-shhodo-vprovadzhennya-steam-osviti-v-ukrayini-na-2016-2018-roki/" TargetMode="External"/><Relationship Id="rId2" Type="http://schemas.openxmlformats.org/officeDocument/2006/relationships/hyperlink" Target="https://imzo.gov.ua/2016/02/29/nakaz-mon-vid-29-02-2016-188-pro-utvorennya-robochoyi-grupi-z-pitan-vprovadzhennya-stem-osviti-v-ukrayin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496944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Вплив</a:t>
            </a:r>
            <a: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4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освітніх</a:t>
            </a:r>
            <a: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4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інноваційних</a:t>
            </a:r>
            <a: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44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технологій</a:t>
            </a:r>
            <a: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44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розвиток</a:t>
            </a:r>
            <a: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4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творчої</a:t>
            </a:r>
            <a: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4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особистості</a:t>
            </a:r>
            <a: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4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учнів</a:t>
            </a:r>
            <a: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4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2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sz="2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досвіду</a:t>
            </a:r>
            <a:r>
              <a:rPr lang="ru-RU" sz="2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роботи</a:t>
            </a:r>
            <a:r>
              <a:rPr lang="ru-RU" sz="2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РМО </a:t>
            </a:r>
            <a:r>
              <a:rPr lang="ru-RU" sz="22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вчителів</a:t>
            </a:r>
            <a:r>
              <a:rPr lang="ru-RU" sz="2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природничого</a:t>
            </a:r>
            <a:r>
              <a:rPr lang="ru-RU" sz="2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циклу)</a:t>
            </a:r>
            <a:r>
              <a:rPr lang="ru-RU" sz="36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378338"/>
            <a:ext cx="8802936" cy="2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36538"/>
            <a:ext cx="7426598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400" b="1" dirty="0" smtClean="0">
                <a:solidFill>
                  <a:srgbClr val="003300"/>
                </a:solidFill>
              </a:rPr>
              <a:t>Участь у Всеукраїнський олімпіаді з</a:t>
            </a:r>
            <a:r>
              <a:rPr lang="uk-UA" sz="2400" dirty="0" smtClean="0">
                <a:solidFill>
                  <a:srgbClr val="000099"/>
                </a:solidFill>
              </a:rPr>
              <a:t/>
            </a:r>
            <a:br>
              <a:rPr lang="uk-UA" sz="2400" dirty="0" smtClean="0">
                <a:solidFill>
                  <a:srgbClr val="000099"/>
                </a:solidFill>
              </a:rPr>
            </a:br>
            <a:r>
              <a:rPr lang="uk-UA" sz="2400" dirty="0" smtClean="0">
                <a:solidFill>
                  <a:srgbClr val="006600"/>
                </a:solidFill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</a:rPr>
              <a:t>“Основ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</a:rPr>
              <a:t>робототехніки”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4" descr="P1140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3000375" cy="2251075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5" descr="P114003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357688"/>
            <a:ext cx="3046412" cy="2233612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7" descr="P11400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85938" y="4357688"/>
            <a:ext cx="3000375" cy="2220912"/>
          </a:xfrm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6390" name="Picture 11" descr="i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101228" cy="11012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3779912" y="1357313"/>
            <a:ext cx="513548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just"/>
            <a:endParaRPr lang="ru-RU" b="1" dirty="0">
              <a:solidFill>
                <a:srgbClr val="00009E"/>
              </a:solidFill>
            </a:endParaRP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2010 рік</a:t>
            </a:r>
            <a:endParaRPr lang="uk-UA" b="1" dirty="0">
              <a:solidFill>
                <a:srgbClr val="FF0000"/>
              </a:solidFill>
            </a:endParaRPr>
          </a:p>
          <a:p>
            <a:pPr algn="just"/>
            <a:r>
              <a:rPr lang="uk-UA" dirty="0"/>
              <a:t>І місце в творчому конкурсі </a:t>
            </a:r>
            <a:endParaRPr lang="uk-UA" b="1" dirty="0">
              <a:solidFill>
                <a:srgbClr val="FF0000"/>
              </a:solidFill>
            </a:endParaRP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2011 рік</a:t>
            </a:r>
            <a:endParaRPr lang="uk-UA" b="1" dirty="0">
              <a:solidFill>
                <a:srgbClr val="FF0000"/>
              </a:solidFill>
            </a:endParaRPr>
          </a:p>
          <a:p>
            <a:pPr algn="just"/>
            <a:r>
              <a:rPr lang="uk-UA" dirty="0"/>
              <a:t>І місце в творчому конкурсі 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2012 рік</a:t>
            </a:r>
          </a:p>
          <a:p>
            <a:pPr algn="just"/>
            <a:r>
              <a:rPr lang="uk-UA" dirty="0"/>
              <a:t>І місце в творчому конкурсі </a:t>
            </a:r>
          </a:p>
          <a:p>
            <a:pPr algn="just"/>
            <a:r>
              <a:rPr lang="uk-UA" dirty="0"/>
              <a:t>ІІ та ІІІ </a:t>
            </a:r>
            <a:r>
              <a:rPr lang="uk-UA" dirty="0" smtClean="0"/>
              <a:t>- в </a:t>
            </a:r>
            <a:r>
              <a:rPr lang="uk-UA" dirty="0"/>
              <a:t>підготовчій категорії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2013 рік </a:t>
            </a:r>
          </a:p>
          <a:p>
            <a:pPr algn="just"/>
            <a:r>
              <a:rPr lang="uk-UA" dirty="0"/>
              <a:t>І місце</a:t>
            </a:r>
          </a:p>
          <a:p>
            <a:pPr algn="just"/>
            <a:endParaRPr lang="uk-UA" dirty="0"/>
          </a:p>
          <a:p>
            <a:pPr algn="just"/>
            <a:endParaRPr lang="uk-UA" b="1" dirty="0">
              <a:solidFill>
                <a:srgbClr val="FF0000"/>
              </a:solidFill>
            </a:endParaRPr>
          </a:p>
          <a:p>
            <a:pPr algn="just"/>
            <a:endParaRPr lang="uk-UA" b="1" dirty="0">
              <a:solidFill>
                <a:srgbClr val="FF0000"/>
              </a:solidFill>
            </a:endParaRP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92" name="Picture 5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68525"/>
            <a:ext cx="1057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540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700" b="1" dirty="0" smtClean="0">
                <a:solidFill>
                  <a:srgbClr val="003300"/>
                </a:solidFill>
              </a:rPr>
              <a:t>Участь у Міжнародній олімпіаді з</a:t>
            </a:r>
            <a:r>
              <a:rPr lang="uk-UA" dirty="0" smtClean="0">
                <a:solidFill>
                  <a:srgbClr val="000099"/>
                </a:solidFill>
              </a:rPr>
              <a:t/>
            </a:r>
            <a:br>
              <a:rPr lang="uk-UA" dirty="0" smtClean="0">
                <a:solidFill>
                  <a:srgbClr val="000099"/>
                </a:solidFill>
              </a:rPr>
            </a:br>
            <a:r>
              <a:rPr lang="uk-UA" sz="4000" b="1" dirty="0" smtClean="0">
                <a:solidFill>
                  <a:srgbClr val="006600"/>
                </a:solidFill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</a:rPr>
              <a:t>“Основ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</a:rPr>
              <a:t>робототехніки”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2700" dirty="0" smtClean="0">
                <a:solidFill>
                  <a:srgbClr val="003300"/>
                </a:solidFill>
              </a:rPr>
              <a:t>(Об</a:t>
            </a:r>
            <a:r>
              <a:rPr lang="en-US" sz="2700" dirty="0" smtClean="0">
                <a:solidFill>
                  <a:srgbClr val="003300"/>
                </a:solidFill>
              </a:rPr>
              <a:t>’</a:t>
            </a:r>
            <a:r>
              <a:rPr lang="uk-UA" sz="2700" dirty="0" err="1" smtClean="0">
                <a:solidFill>
                  <a:srgbClr val="003300"/>
                </a:solidFill>
              </a:rPr>
              <a:t>єднані</a:t>
            </a:r>
            <a:r>
              <a:rPr lang="uk-UA" sz="2700" dirty="0" smtClean="0">
                <a:solidFill>
                  <a:srgbClr val="003300"/>
                </a:solidFill>
              </a:rPr>
              <a:t> Арабські </a:t>
            </a:r>
            <a:r>
              <a:rPr lang="uk-UA" sz="2700" dirty="0" smtClean="0">
                <a:solidFill>
                  <a:srgbClr val="003300"/>
                </a:solidFill>
              </a:rPr>
              <a:t>Емірати </a:t>
            </a:r>
            <a:r>
              <a:rPr lang="en-US" sz="2700" dirty="0" smtClean="0">
                <a:solidFill>
                  <a:srgbClr val="003300"/>
                </a:solidFill>
              </a:rPr>
              <a:t>- </a:t>
            </a:r>
            <a:r>
              <a:rPr lang="en-US" sz="2700" dirty="0" smtClean="0">
                <a:solidFill>
                  <a:srgbClr val="003300"/>
                </a:solidFill>
              </a:rPr>
              <a:t>2011 </a:t>
            </a:r>
            <a:r>
              <a:rPr lang="uk-UA" sz="2700" dirty="0" smtClean="0">
                <a:solidFill>
                  <a:srgbClr val="003300"/>
                </a:solidFill>
              </a:rPr>
              <a:t>рік, США -</a:t>
            </a:r>
            <a:r>
              <a:rPr lang="uk-UA" sz="2700" dirty="0" smtClean="0">
                <a:solidFill>
                  <a:srgbClr val="003300"/>
                </a:solidFill>
              </a:rPr>
              <a:t>2015 рік)</a:t>
            </a:r>
            <a:endParaRPr lang="ru-RU" sz="2700" dirty="0">
              <a:solidFill>
                <a:srgbClr val="0033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483768" y="4149080"/>
            <a:ext cx="4357687" cy="1911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2800" dirty="0" smtClean="0"/>
              <a:t>Переможців – 16 команд</a:t>
            </a:r>
          </a:p>
          <a:p>
            <a:pPr algn="ctr">
              <a:buFont typeface="Arial" charset="0"/>
              <a:buNone/>
            </a:pPr>
            <a:r>
              <a:rPr lang="uk-UA" dirty="0" smtClean="0"/>
              <a:t>Ми зайняли </a:t>
            </a:r>
            <a:r>
              <a:rPr lang="uk-UA" b="1" dirty="0" smtClean="0">
                <a:solidFill>
                  <a:srgbClr val="FF0000"/>
                </a:solidFill>
              </a:rPr>
              <a:t>12 – місце </a:t>
            </a:r>
            <a:r>
              <a:rPr lang="uk-UA" dirty="0" smtClean="0"/>
              <a:t>з </a:t>
            </a:r>
            <a:r>
              <a:rPr lang="uk-UA" b="1" dirty="0" smtClean="0"/>
              <a:t>380</a:t>
            </a:r>
            <a:r>
              <a:rPr lang="uk-UA" dirty="0" smtClean="0"/>
              <a:t> команд світу у 2011 р. та отримали перемогу у творчому конкурсі  у 2015р.</a:t>
            </a:r>
            <a:endParaRPr lang="ru-RU" dirty="0" smtClean="0"/>
          </a:p>
        </p:txBody>
      </p:sp>
      <p:pic>
        <p:nvPicPr>
          <p:cNvPr id="17412" name="Picture 2" descr="D:\Чабан\Абу -Дабі\ABU DHABI WRO\IMG_28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2000250" cy="1512168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7413" name="Picture 3" descr="D:\Чабан\Абу -Дабі\ABU DHABI WRO\IMG_2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212976"/>
            <a:ext cx="2000250" cy="1522289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7414" name="Picture 4" descr="D:\Чабан\Абу -Дабі\ABU DHABI WRO\IMG_28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1628801"/>
            <a:ext cx="1944216" cy="1512168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7415" name="Picture 5" descr="D:\Чабан\Абу -Дабі\ABU DHABI WRO\IMG_29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3284984"/>
            <a:ext cx="1944216" cy="1512168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7416" name="Picture 6" descr="D:\Чабан\Абу -Дабі\ABU DHABI WRO\IMG_29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1700808"/>
            <a:ext cx="3204195" cy="2347120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23528" y="5085184"/>
            <a:ext cx="2016224" cy="144016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876256" y="4941168"/>
            <a:ext cx="201622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абан\Downloads\роботи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404664"/>
            <a:ext cx="1943371" cy="1296144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 descr="C:\Users\Чабан\Downloads\роботи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4664"/>
            <a:ext cx="1863207" cy="1296144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908720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Перший </a:t>
            </a:r>
            <a:r>
              <a:rPr lang="ru-RU" sz="2400" b="1" dirty="0" err="1" smtClean="0"/>
              <a:t>Всеукраїнський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чемпіонат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FIRST LEGO League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Чабан\Downloads\сумоїсти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280" y="1844824"/>
            <a:ext cx="1944216" cy="1296144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123728" y="2276873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ІТ-фестиваль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Відкриття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Інтерактивного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музею-літака</a:t>
            </a:r>
            <a:r>
              <a:rPr lang="ru-RU" sz="2400" b="1" dirty="0" smtClean="0">
                <a:solidFill>
                  <a:srgbClr val="FF0000"/>
                </a:solidFill>
              </a:rPr>
              <a:t> Ан-24</a:t>
            </a:r>
          </a:p>
          <a:p>
            <a:pPr algn="ctr"/>
            <a:r>
              <a:rPr lang="ru-RU" sz="2400" b="1" dirty="0" smtClean="0"/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Чабан\Downloads\сумоїсти 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772816"/>
            <a:ext cx="1863207" cy="1296144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195736" y="3645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Фестиваль </a:t>
            </a:r>
            <a:r>
              <a:rPr lang="ru-RU" sz="2400" b="1" dirty="0" err="1" smtClean="0"/>
              <a:t>робототехніки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інновацій</a:t>
            </a:r>
            <a:r>
              <a:rPr lang="ru-RU" sz="2400" b="1" dirty="0" smtClean="0"/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BestRoboFest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47971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Літня  </a:t>
            </a:r>
            <a:r>
              <a:rPr lang="uk-UA" sz="2400" b="1" dirty="0" err="1" smtClean="0">
                <a:solidFill>
                  <a:srgbClr val="FF0000"/>
                </a:solidFill>
              </a:rPr>
              <a:t>Астрошкола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D:\Чабан\Фото_для_О.М\Астрошкола\Астрошкола 2016\фото сanon 0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509120"/>
            <a:ext cx="1863207" cy="1296144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" name="Picture 3" descr="D:\Чабан\Фото_для_О.М\Астрошкола\Астрошкола 2016\фото сanon 0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5661248"/>
            <a:ext cx="1440160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3" descr="C:\Users\Чабан\Desktop\170_FUJI\DSCF06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280" y="3293985"/>
            <a:ext cx="1944216" cy="1215135"/>
          </a:xfrm>
          <a:prstGeom prst="round2Diag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8" name="Picture 4" descr="C:\Users\Чабан\Desktop\170_FUJI\DSCF070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92279" y="4654213"/>
            <a:ext cx="1944217" cy="1286447"/>
          </a:xfrm>
          <a:prstGeom prst="round2Diag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10" name="Picture 5" descr="C:\Users\Чабан\Desktop\170_FUJI\DSCF054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512" y="3140968"/>
            <a:ext cx="1863207" cy="1296144"/>
          </a:xfrm>
          <a:prstGeom prst="round2Diag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11" name="Picture 6" descr="C:\Users\Чабан\Desktop\170_FUJI\DSCF057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36096" y="5661248"/>
            <a:ext cx="1440160" cy="100811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1031" name="Picture 7" descr="C:\Users\Чабан\Desktop\170_FUJI\DSCF0585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79912" y="5661248"/>
            <a:ext cx="1403648" cy="100811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378338"/>
            <a:ext cx="8802936" cy="2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700" b="1" dirty="0" smtClean="0">
                <a:solidFill>
                  <a:srgbClr val="003300"/>
                </a:solidFill>
              </a:rPr>
              <a:t>Міжнародний архітектурний учнівський конкурс</a:t>
            </a:r>
            <a:br>
              <a:rPr lang="uk-UA" sz="2700" b="1" dirty="0" smtClean="0">
                <a:solidFill>
                  <a:srgbClr val="003300"/>
                </a:solidFill>
              </a:rPr>
            </a:br>
            <a:r>
              <a:rPr lang="uk-UA" sz="4000" b="1" dirty="0" err="1" smtClean="0">
                <a:solidFill>
                  <a:srgbClr val="FF0000"/>
                </a:solidFill>
              </a:rPr>
              <a:t>“Стадіони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</a:rPr>
              <a:t>майбутнього”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001A00"/>
              </a:solidFill>
            </a:endParaRPr>
          </a:p>
        </p:txBody>
      </p:sp>
      <p:pic>
        <p:nvPicPr>
          <p:cNvPr id="13315" name="Picture 2" descr="C:\Users\Лена\Desktop\Стадіон\getImageCA1VWA3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00813" y="4857750"/>
            <a:ext cx="2286000" cy="1714500"/>
          </a:xfr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3316" name="Picture 3" descr="C:\Users\Лена\Desktop\Стадіон\getImageCAY2WAP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9160"/>
            <a:ext cx="2328862" cy="1714500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4" descr="C:\Users\Лена\Desktop\Стадіон\getImageCADODMV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000375"/>
            <a:ext cx="2286000" cy="1714500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5" descr="C:\Users\Лена\Desktop\Стадіон\getImageCAFG57Q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14438"/>
            <a:ext cx="2262187" cy="1695450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6" descr="C:\Users\Лена\Desktop\Стадіон\getImageCAMD6HG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2357437" cy="1677988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7" descr="C:\Users\Лена\Desktop\Стадіон\getImageCANI5RKJ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965351" cy="2621657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2286000" y="1857375"/>
            <a:ext cx="4071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dirty="0"/>
              <a:t>Учням </a:t>
            </a:r>
            <a:r>
              <a:rPr lang="uk-UA" dirty="0" err="1"/>
              <a:t>Новопразького</a:t>
            </a:r>
            <a:r>
              <a:rPr lang="uk-UA" dirty="0"/>
              <a:t> НВК компанія </a:t>
            </a:r>
            <a:r>
              <a:rPr lang="uk-UA" b="1" dirty="0">
                <a:solidFill>
                  <a:srgbClr val="FF0000"/>
                </a:solidFill>
              </a:rPr>
              <a:t>“</a:t>
            </a:r>
            <a:r>
              <a:rPr lang="uk-UA" b="1" dirty="0" err="1">
                <a:solidFill>
                  <a:srgbClr val="FF0000"/>
                </a:solidFill>
              </a:rPr>
              <a:t>Пролего</a:t>
            </a:r>
            <a:r>
              <a:rPr lang="uk-UA" b="1" dirty="0">
                <a:solidFill>
                  <a:srgbClr val="FF0000"/>
                </a:solidFill>
              </a:rPr>
              <a:t>” </a:t>
            </a:r>
            <a:r>
              <a:rPr lang="uk-UA" dirty="0"/>
              <a:t>подарувала 60 кг конструктора </a:t>
            </a:r>
            <a:r>
              <a:rPr lang="uk-UA" dirty="0" err="1"/>
              <a:t>Лего</a:t>
            </a:r>
            <a:r>
              <a:rPr lang="uk-UA" dirty="0"/>
              <a:t>, що  дало можливість створити клас розвитку дитини. Вчитель початкових класів </a:t>
            </a:r>
            <a:r>
              <a:rPr lang="uk-UA" dirty="0" smtClean="0"/>
              <a:t>О.Чайка </a:t>
            </a:r>
            <a:r>
              <a:rPr lang="uk-UA" dirty="0"/>
              <a:t>веде гурток “Технічного розвитку дитини”, який є пропедевтичним до спецкурсу  “Основи робототехніки ”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066801"/>
            <a:ext cx="6400800" cy="351432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2800" dirty="0" err="1" smtClean="0"/>
              <a:t>Мітленко</a:t>
            </a:r>
            <a:r>
              <a:rPr lang="uk-UA" sz="2800" dirty="0" smtClean="0"/>
              <a:t> Л.О., вчитель інформатики </a:t>
            </a:r>
            <a:r>
              <a:rPr lang="uk-UA" sz="2800" dirty="0" err="1" smtClean="0"/>
              <a:t>Новопразького</a:t>
            </a:r>
            <a:r>
              <a:rPr lang="uk-UA" sz="2800" dirty="0" smtClean="0"/>
              <a:t> </a:t>
            </a:r>
            <a:r>
              <a:rPr lang="uk-UA" sz="2800" dirty="0" smtClean="0"/>
              <a:t>НВК, </a:t>
            </a:r>
            <a:r>
              <a:rPr lang="uk-UA" sz="2800" dirty="0" smtClean="0"/>
              <a:t>провела цикл лекцій зі спецкурсу  </a:t>
            </a:r>
            <a:r>
              <a:rPr lang="uk-UA" sz="2800" b="1" dirty="0" err="1" smtClean="0">
                <a:solidFill>
                  <a:srgbClr val="FF3300"/>
                </a:solidFill>
              </a:rPr>
              <a:t>“Основи</a:t>
            </a:r>
            <a:r>
              <a:rPr lang="uk-UA" sz="2800" b="1" dirty="0" smtClean="0">
                <a:solidFill>
                  <a:srgbClr val="FF3300"/>
                </a:solidFill>
              </a:rPr>
              <a:t> </a:t>
            </a:r>
            <a:r>
              <a:rPr lang="uk-UA" sz="2800" b="1" dirty="0" err="1" smtClean="0">
                <a:solidFill>
                  <a:srgbClr val="FF3300"/>
                </a:solidFill>
              </a:rPr>
              <a:t>робототехніки”</a:t>
            </a:r>
            <a:r>
              <a:rPr lang="uk-UA" sz="2800" b="1" dirty="0" smtClean="0"/>
              <a:t> </a:t>
            </a:r>
            <a:r>
              <a:rPr lang="uk-UA" sz="2800" dirty="0" smtClean="0"/>
              <a:t>для слухачів </a:t>
            </a:r>
            <a:r>
              <a:rPr lang="uk-UA" sz="2800" dirty="0" smtClean="0"/>
              <a:t>курсів підвищення кваліфікації при </a:t>
            </a:r>
            <a:r>
              <a:rPr lang="uk-UA" sz="2800" dirty="0" err="1" smtClean="0"/>
              <a:t>КЗ</a:t>
            </a:r>
            <a:r>
              <a:rPr lang="uk-UA" sz="2800" dirty="0" smtClean="0"/>
              <a:t> “КОІППО </a:t>
            </a:r>
            <a:r>
              <a:rPr lang="uk-UA" sz="2800" dirty="0" smtClean="0"/>
              <a:t>імені Василя </a:t>
            </a:r>
            <a:r>
              <a:rPr lang="uk-UA" sz="2800" dirty="0" err="1" smtClean="0"/>
              <a:t>Сухомлинського”</a:t>
            </a:r>
            <a:endParaRPr lang="ru-RU" sz="2800" dirty="0" smtClean="0"/>
          </a:p>
        </p:txBody>
      </p:sp>
      <p:pic>
        <p:nvPicPr>
          <p:cNvPr id="17411" name="Picture 4" descr="IMG_72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533400"/>
            <a:ext cx="1828800" cy="13716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7412" name="Picture 5" descr="IMG_72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133600"/>
            <a:ext cx="1828800" cy="13716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7413" name="Picture 6" descr="IMG_72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657600"/>
            <a:ext cx="1828800" cy="13462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7414" name="Picture 7" descr="IMG_72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5181600"/>
            <a:ext cx="1828800" cy="13716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7415" name="Picture 8" descr="Роботи 1 (25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4600" y="5181600"/>
            <a:ext cx="1828800" cy="13716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7416" name="Picture 9" descr="Роботи 1 (21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8200" y="5181600"/>
            <a:ext cx="1905000" cy="13716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7417" name="Picture 10" descr="Копия Астрошкола 3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00" y="5181600"/>
            <a:ext cx="1905000" cy="13716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894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</a:rPr>
              <a:t>Майбутнє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/>
              <a:t>15–17 листопада 2016 року у </a:t>
            </a:r>
            <a:r>
              <a:rPr lang="ru-RU" sz="1600" dirty="0" err="1" smtClean="0"/>
              <a:t>Києві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відбулася</a:t>
            </a:r>
            <a:r>
              <a:rPr lang="ru-RU" sz="1600" dirty="0" smtClean="0"/>
              <a:t> </a:t>
            </a:r>
            <a:r>
              <a:rPr lang="en-US" sz="1600" dirty="0" smtClean="0"/>
              <a:t>V</a:t>
            </a:r>
            <a:r>
              <a:rPr lang="ru-RU" sz="1600" dirty="0" smtClean="0"/>
              <a:t>ІІ </a:t>
            </a:r>
            <a:r>
              <a:rPr lang="ru-RU" sz="1600" dirty="0" err="1" smtClean="0"/>
              <a:t>Всеукраїнська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науково-технічна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виставка-конкурс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молодіжних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інноваційних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проектів</a:t>
            </a:r>
            <a:r>
              <a:rPr lang="ru-RU" sz="1600" dirty="0" smtClean="0"/>
              <a:t> «</a:t>
            </a:r>
            <a:r>
              <a:rPr lang="ru-RU" sz="1600" dirty="0" err="1" smtClean="0"/>
              <a:t>Майбутнє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», яку </a:t>
            </a:r>
            <a:r>
              <a:rPr lang="ru-RU" sz="1600" dirty="0" err="1" smtClean="0"/>
              <a:t>організував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Національний</a:t>
            </a:r>
            <a:r>
              <a:rPr lang="ru-RU" sz="1600" dirty="0" smtClean="0"/>
              <a:t> центр «Мала </a:t>
            </a:r>
            <a:r>
              <a:rPr lang="ru-RU" sz="1600" dirty="0" err="1" smtClean="0"/>
              <a:t>академія</a:t>
            </a:r>
            <a:r>
              <a:rPr lang="ru-RU" sz="1600" dirty="0" smtClean="0"/>
              <a:t> наук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».</a:t>
            </a:r>
          </a:p>
          <a:p>
            <a:pPr algn="just">
              <a:buNone/>
            </a:pPr>
            <a:r>
              <a:rPr lang="ru-RU" sz="1600" dirty="0" err="1" smtClean="0"/>
              <a:t>Кісільов</a:t>
            </a:r>
            <a:r>
              <a:rPr lang="ru-RU" sz="1600" dirty="0" smtClean="0"/>
              <a:t> Максим та Марченко </a:t>
            </a:r>
            <a:r>
              <a:rPr lang="ru-RU" sz="1600" dirty="0" err="1" smtClean="0"/>
              <a:t>Назар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презентували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робототехнічну</a:t>
            </a:r>
            <a:r>
              <a:rPr lang="ru-RU" sz="1600" dirty="0" smtClean="0"/>
              <a:t> систему, яка дозволить </a:t>
            </a:r>
            <a:r>
              <a:rPr lang="ru-RU" sz="1600" dirty="0" err="1" smtClean="0"/>
              <a:t>вирішити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транспортні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проблеми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. Вони </a:t>
            </a:r>
            <a:r>
              <a:rPr lang="ru-RU" sz="1600" dirty="0" err="1" smtClean="0"/>
              <a:t>запропонували</a:t>
            </a:r>
            <a:r>
              <a:rPr lang="ru-RU" sz="1600" dirty="0" smtClean="0"/>
              <a:t> робота,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скануватиме</a:t>
            </a:r>
            <a:r>
              <a:rPr lang="ru-RU" sz="1600" dirty="0" smtClean="0"/>
              <a:t> стан </a:t>
            </a:r>
            <a:r>
              <a:rPr lang="ru-RU" sz="1600" dirty="0" err="1" smtClean="0"/>
              <a:t>дорожнього</a:t>
            </a:r>
            <a:r>
              <a:rPr lang="ru-RU" sz="1600" dirty="0" smtClean="0"/>
              <a:t> полотна та </a:t>
            </a:r>
            <a:r>
              <a:rPr lang="ru-RU" sz="1600" dirty="0" err="1" smtClean="0"/>
              <a:t>корегуватиме</a:t>
            </a:r>
            <a:r>
              <a:rPr lang="ru-RU" sz="1600" dirty="0" smtClean="0"/>
              <a:t> </a:t>
            </a:r>
            <a:r>
              <a:rPr lang="ru-RU" sz="1600" dirty="0" err="1" smtClean="0"/>
              <a:t>ремонтні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та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автономно </a:t>
            </a:r>
            <a:r>
              <a:rPr lang="ru-RU" sz="1600" dirty="0" err="1" smtClean="0"/>
              <a:t>перевозитимуть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вантажі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. </a:t>
            </a:r>
          </a:p>
          <a:p>
            <a:pPr algn="just">
              <a:buNone/>
            </a:pPr>
            <a:r>
              <a:rPr lang="ru-RU" sz="1600" dirty="0" err="1" smtClean="0"/>
              <a:t>Юні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науковці</a:t>
            </a:r>
            <a:r>
              <a:rPr lang="ru-RU" sz="1600" dirty="0" smtClean="0"/>
              <a:t> </a:t>
            </a:r>
            <a:r>
              <a:rPr lang="ru-RU" sz="1600" dirty="0" err="1" smtClean="0"/>
              <a:t>гідно</a:t>
            </a:r>
            <a:r>
              <a:rPr lang="ru-RU" sz="1600" dirty="0" smtClean="0"/>
              <a:t> представили </a:t>
            </a:r>
            <a:r>
              <a:rPr lang="ru-RU" sz="1600" dirty="0" err="1" smtClean="0"/>
              <a:t>Кіровоградщину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Всеукраїнській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виставці-конкурсі</a:t>
            </a:r>
            <a:r>
              <a:rPr lang="ru-RU" sz="1600" dirty="0" smtClean="0"/>
              <a:t> «</a:t>
            </a:r>
            <a:r>
              <a:rPr lang="ru-RU" sz="1600" dirty="0" err="1" smtClean="0"/>
              <a:t>Майбутнє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», Марченко </a:t>
            </a:r>
            <a:r>
              <a:rPr lang="ru-RU" sz="1600" dirty="0" err="1" smtClean="0"/>
              <a:t>Назар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Кісільов</a:t>
            </a:r>
            <a:r>
              <a:rPr lang="ru-RU" sz="1600" dirty="0" smtClean="0"/>
              <a:t> Максим </a:t>
            </a:r>
            <a:r>
              <a:rPr lang="ru-RU" sz="1600" dirty="0" err="1" smtClean="0"/>
              <a:t>посіли</a:t>
            </a:r>
            <a:r>
              <a:rPr lang="ru-RU" sz="1600" dirty="0" smtClean="0"/>
              <a:t> </a:t>
            </a:r>
            <a:r>
              <a:rPr lang="ru-RU" sz="1600" dirty="0" err="1" smtClean="0"/>
              <a:t>третє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. Вони </a:t>
            </a:r>
            <a:r>
              <a:rPr lang="ru-RU" sz="1600" dirty="0" err="1" smtClean="0"/>
              <a:t>отримали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грошову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винагороду</a:t>
            </a:r>
            <a:r>
              <a:rPr lang="ru-RU" sz="1600" dirty="0" smtClean="0"/>
              <a:t> – грант (1000 </a:t>
            </a:r>
            <a:r>
              <a:rPr lang="ru-RU" sz="1600" dirty="0" err="1" smtClean="0"/>
              <a:t>гривень</a:t>
            </a:r>
            <a:r>
              <a:rPr lang="ru-RU" sz="1600" dirty="0" smtClean="0"/>
              <a:t>) для </a:t>
            </a:r>
            <a:r>
              <a:rPr lang="ru-RU" sz="1600" dirty="0" err="1" smtClean="0"/>
              <a:t>підтримки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подальшої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своїми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ПАТ «</a:t>
            </a:r>
            <a:r>
              <a:rPr lang="ru-RU" sz="1600" dirty="0" err="1" smtClean="0"/>
              <a:t>Державний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експортно-імпортний</a:t>
            </a:r>
            <a:r>
              <a:rPr lang="ru-RU" sz="1600" dirty="0" smtClean="0"/>
              <a:t> банк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F013~1\AppData\Local\Temp\МАЙБУТНЄ УКР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4509120"/>
            <a:ext cx="2743200" cy="1828800"/>
          </a:xfrm>
          <a:prstGeom prst="rect">
            <a:avLst/>
          </a:prstGeom>
          <a:noFill/>
        </p:spPr>
      </p:pic>
      <p:pic>
        <p:nvPicPr>
          <p:cNvPr id="2051" name="Picture 3" descr="C:\Users\F013~1\AppData\Local\Temp\МАЙБУТНЄ УКР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450912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1430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Міжнародний конкурс 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3600" b="1" dirty="0" err="1" smtClean="0">
                <a:solidFill>
                  <a:srgbClr val="FF0000"/>
                </a:solidFill>
              </a:rPr>
              <a:t>Хакатон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</a:rPr>
              <a:t>Global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</a:rPr>
              <a:t>Gem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</a:rPr>
              <a:t>Gems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/>
              <a:t> 20-22.01.2017 року у м. Кропивницькому відбувся Міжнародний конкурс </a:t>
            </a:r>
            <a:r>
              <a:rPr lang="uk-UA" sz="2400" dirty="0" err="1" smtClean="0"/>
              <a:t>Хакатон</a:t>
            </a:r>
            <a:r>
              <a:rPr lang="uk-UA" sz="2400" dirty="0" smtClean="0"/>
              <a:t> </a:t>
            </a:r>
            <a:r>
              <a:rPr lang="uk-UA" sz="2400" dirty="0" err="1" smtClean="0"/>
              <a:t>Global</a:t>
            </a:r>
            <a:r>
              <a:rPr lang="uk-UA" sz="2400" dirty="0" smtClean="0"/>
              <a:t> </a:t>
            </a:r>
            <a:r>
              <a:rPr lang="uk-UA" sz="2400" dirty="0" err="1" smtClean="0"/>
              <a:t>Gem</a:t>
            </a:r>
            <a:r>
              <a:rPr lang="uk-UA" sz="2400" dirty="0" smtClean="0"/>
              <a:t> </a:t>
            </a:r>
            <a:r>
              <a:rPr lang="uk-UA" sz="2400" dirty="0" err="1" smtClean="0"/>
              <a:t>Gems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856895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SzPct val="95000"/>
            </a:pPr>
            <a:r>
              <a:rPr lang="uk-UA" sz="2400" dirty="0" smtClean="0"/>
              <a:t>Команда </a:t>
            </a:r>
            <a:r>
              <a:rPr lang="uk-UA" sz="2400" dirty="0" err="1" smtClean="0"/>
              <a:t>Новопразького</a:t>
            </a:r>
            <a:r>
              <a:rPr lang="uk-UA" sz="2400" dirty="0" smtClean="0"/>
              <a:t> НВК була наймолодшою серед учасників та  здобула перемогу в номінації</a:t>
            </a:r>
          </a:p>
          <a:p>
            <a:pPr marL="27305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SzPct val="95000"/>
            </a:pPr>
            <a:r>
              <a:rPr lang="uk-UA" sz="2400" b="1" dirty="0" smtClean="0">
                <a:solidFill>
                  <a:srgbClr val="FF0000"/>
                </a:solidFill>
              </a:rPr>
              <a:t> «Приз </a:t>
            </a:r>
            <a:r>
              <a:rPr lang="uk-UA" sz="2400" b="1" dirty="0" err="1" smtClean="0">
                <a:solidFill>
                  <a:srgbClr val="FF0000"/>
                </a:solidFill>
              </a:rPr>
              <a:t>глядацьких</a:t>
            </a:r>
            <a:r>
              <a:rPr lang="uk-UA" sz="2400" b="1" dirty="0" smtClean="0">
                <a:solidFill>
                  <a:srgbClr val="FF0000"/>
                </a:solidFill>
              </a:rPr>
              <a:t>  симпатій» 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C:\Users\F013~1\AppData\Local\Temp\IMG_22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933056"/>
            <a:ext cx="3456384" cy="25922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3" descr="C:\Users\F013~1\AppData\Local\Temp\IMG_22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933056"/>
            <a:ext cx="3456384" cy="25922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4978896" cy="11430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Проект  “</a:t>
            </a:r>
            <a:r>
              <a:rPr lang="en-US" sz="3600" b="1" dirty="0" smtClean="0">
                <a:solidFill>
                  <a:srgbClr val="FF0000"/>
                </a:solidFill>
              </a:rPr>
              <a:t>Doctor MOO</a:t>
            </a:r>
            <a:r>
              <a:rPr lang="uk-UA" sz="3600" b="1" dirty="0" smtClean="0">
                <a:solidFill>
                  <a:srgbClr val="FF0000"/>
                </a:solidFill>
              </a:rPr>
              <a:t>”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9" y="2708920"/>
            <a:ext cx="6912768" cy="39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148478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Учні  </a:t>
            </a:r>
            <a:r>
              <a:rPr lang="uk-UA" sz="2000" dirty="0" err="1" smtClean="0"/>
              <a:t>Новопразького</a:t>
            </a:r>
            <a:r>
              <a:rPr lang="uk-UA" sz="2000" dirty="0" smtClean="0"/>
              <a:t> НВК працюють над проектом</a:t>
            </a:r>
            <a:r>
              <a:rPr lang="uk-UA" sz="2000" b="1" dirty="0" smtClean="0">
                <a:solidFill>
                  <a:srgbClr val="FF0000"/>
                </a:solidFill>
              </a:rPr>
              <a:t> “</a:t>
            </a:r>
            <a:r>
              <a:rPr lang="en-US" sz="2000" b="1" dirty="0" smtClean="0">
                <a:solidFill>
                  <a:srgbClr val="FF0000"/>
                </a:solidFill>
              </a:rPr>
              <a:t>Doctor MOO</a:t>
            </a:r>
            <a:r>
              <a:rPr lang="uk-UA" sz="2000" b="1" dirty="0" smtClean="0">
                <a:solidFill>
                  <a:srgbClr val="FF0000"/>
                </a:solidFill>
              </a:rPr>
              <a:t>”</a:t>
            </a:r>
            <a:r>
              <a:rPr lang="uk-UA" sz="2000" dirty="0" smtClean="0"/>
              <a:t>, який отримав перемогу  на Всеукраїнському фестивалі “</a:t>
            </a:r>
            <a:r>
              <a:rPr lang="en-US" sz="2000" dirty="0" err="1" smtClean="0"/>
              <a:t>ROBOfist</a:t>
            </a:r>
            <a:r>
              <a:rPr lang="en-US" sz="2000" dirty="0" smtClean="0"/>
              <a:t> – </a:t>
            </a:r>
            <a:r>
              <a:rPr lang="uk-UA" sz="2000" dirty="0" smtClean="0"/>
              <a:t>більше ніж </a:t>
            </a:r>
            <a:r>
              <a:rPr lang="uk-UA" sz="2000" dirty="0" err="1" smtClean="0"/>
              <a:t>роботи”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854968"/>
          </a:xfrm>
        </p:spPr>
        <p:txBody>
          <a:bodyPr/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STEM-</a:t>
            </a:r>
            <a:r>
              <a:rPr lang="ru-RU" b="1" dirty="0" err="1" smtClean="0">
                <a:solidFill>
                  <a:srgbClr val="C00000"/>
                </a:solidFill>
              </a:rPr>
              <a:t>освіта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</a:rPr>
              <a:t>в </a:t>
            </a:r>
            <a:r>
              <a:rPr lang="ru-RU" sz="3200" b="1" dirty="0" err="1" smtClean="0">
                <a:solidFill>
                  <a:schemeClr val="bg1">
                    <a:lumMod val="25000"/>
                  </a:schemeClr>
                </a:solidFill>
              </a:rPr>
              <a:t>Олександрійському</a:t>
            </a:r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bg1">
                    <a:lumMod val="25000"/>
                  </a:schemeClr>
                </a:solidFill>
              </a:rPr>
              <a:t>районі</a:t>
            </a:r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32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536504"/>
          </a:xfrm>
        </p:spPr>
        <p:txBody>
          <a:bodyPr/>
          <a:lstStyle/>
          <a:p>
            <a:pPr algn="just">
              <a:buNone/>
            </a:pPr>
            <a:r>
              <a:rPr lang="en-US" sz="1800" b="1" dirty="0" smtClean="0">
                <a:solidFill>
                  <a:schemeClr val="bg1">
                    <a:lumMod val="25000"/>
                  </a:schemeClr>
                </a:solidFill>
              </a:rPr>
              <a:t>STEM-</a:t>
            </a:r>
            <a:r>
              <a:rPr lang="ru-RU" sz="1800" b="1" dirty="0" err="1" smtClean="0">
                <a:solidFill>
                  <a:schemeClr val="bg1">
                    <a:lumMod val="25000"/>
                  </a:schemeClr>
                </a:solidFill>
              </a:rPr>
              <a:t>освіта</a:t>
            </a:r>
            <a:r>
              <a:rPr lang="ru-RU" sz="18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800" dirty="0" smtClean="0"/>
              <a:t>– </a:t>
            </a:r>
            <a:r>
              <a:rPr lang="ru-RU" sz="1800" dirty="0" err="1" smtClean="0"/>
              <a:t>це</a:t>
            </a:r>
            <a:r>
              <a:rPr lang="ru-RU" sz="1800" dirty="0" smtClean="0"/>
              <a:t> низка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послідовність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курсів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, яка </a:t>
            </a:r>
            <a:r>
              <a:rPr lang="ru-RU" sz="1800" dirty="0" err="1" smtClean="0"/>
              <a:t>готує</a:t>
            </a:r>
            <a:r>
              <a:rPr lang="ru-RU" sz="1800" dirty="0" smtClean="0"/>
              <a:t> </a:t>
            </a:r>
            <a:r>
              <a:rPr lang="ru-RU" sz="1800" dirty="0" err="1" smtClean="0"/>
              <a:t>учнів</a:t>
            </a:r>
            <a:r>
              <a:rPr lang="ru-RU" sz="1800" dirty="0" smtClean="0"/>
              <a:t> до </a:t>
            </a:r>
            <a:r>
              <a:rPr lang="ru-RU" sz="1800" dirty="0" err="1" smtClean="0"/>
              <a:t>успішного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працевлаштування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до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для того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вимагає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навичок</a:t>
            </a:r>
            <a:r>
              <a:rPr lang="ru-RU" sz="1800" dirty="0" smtClean="0"/>
              <a:t>, 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застосуванням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математичних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знань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наукових</a:t>
            </a:r>
            <a:r>
              <a:rPr lang="ru-RU" sz="1800" dirty="0" smtClean="0"/>
              <a:t> понять.</a:t>
            </a:r>
          </a:p>
          <a:p>
            <a:pPr algn="just">
              <a:buNone/>
            </a:pPr>
            <a:r>
              <a:rPr lang="en-US" sz="1800" dirty="0" smtClean="0"/>
              <a:t>STEM (S - science, T - technology – </a:t>
            </a:r>
            <a:r>
              <a:rPr lang="ru-RU" sz="1800" dirty="0" smtClean="0"/>
              <a:t>Е-</a:t>
            </a:r>
            <a:r>
              <a:rPr lang="en-US" sz="1800" dirty="0" smtClean="0"/>
              <a:t>engineering – </a:t>
            </a:r>
            <a:r>
              <a:rPr lang="ru-RU" sz="1800" dirty="0" smtClean="0"/>
              <a:t>М-</a:t>
            </a:r>
            <a:r>
              <a:rPr lang="en-US" sz="1800" dirty="0" smtClean="0"/>
              <a:t>mathematics). </a:t>
            </a:r>
            <a:r>
              <a:rPr lang="ru-RU" sz="1800" dirty="0" err="1" smtClean="0"/>
              <a:t>Акронім</a:t>
            </a:r>
            <a:r>
              <a:rPr lang="ru-RU" sz="1800" dirty="0" smtClean="0"/>
              <a:t> </a:t>
            </a:r>
            <a:r>
              <a:rPr lang="en-US" sz="1800" dirty="0" smtClean="0"/>
              <a:t>STEM </a:t>
            </a:r>
            <a:r>
              <a:rPr lang="ru-RU" sz="1800" dirty="0" err="1" smtClean="0"/>
              <a:t>вживається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позначення</a:t>
            </a:r>
            <a:r>
              <a:rPr lang="ru-RU" sz="1800" dirty="0" smtClean="0"/>
              <a:t> популярного </a:t>
            </a:r>
            <a:r>
              <a:rPr lang="ru-RU" sz="1800" dirty="0" err="1" smtClean="0"/>
              <a:t>напряму</a:t>
            </a:r>
            <a:r>
              <a:rPr lang="ru-RU" sz="1800" dirty="0" smtClean="0"/>
              <a:t> в </a:t>
            </a:r>
            <a:r>
              <a:rPr lang="ru-RU" sz="1800" dirty="0" err="1" smtClean="0"/>
              <a:t>освіті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охоплює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природничі</a:t>
            </a:r>
            <a:r>
              <a:rPr lang="ru-RU" sz="1800" dirty="0" smtClean="0"/>
              <a:t> науки (</a:t>
            </a:r>
            <a:r>
              <a:rPr lang="en-US" sz="1800" dirty="0" smtClean="0"/>
              <a:t>Science), </a:t>
            </a:r>
            <a:r>
              <a:rPr lang="ru-RU" sz="1800" dirty="0" err="1" smtClean="0"/>
              <a:t>технології</a:t>
            </a:r>
            <a:r>
              <a:rPr lang="ru-RU" sz="1800" dirty="0" smtClean="0"/>
              <a:t> (</a:t>
            </a:r>
            <a:r>
              <a:rPr lang="en-US" sz="1800" dirty="0" smtClean="0"/>
              <a:t>Technology), </a:t>
            </a:r>
            <a:r>
              <a:rPr lang="ru-RU" sz="1800" dirty="0" err="1" smtClean="0"/>
              <a:t>технічну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творчість</a:t>
            </a:r>
            <a:r>
              <a:rPr lang="ru-RU" sz="1800" dirty="0" smtClean="0"/>
              <a:t> (</a:t>
            </a:r>
            <a:r>
              <a:rPr lang="en-US" sz="1800" dirty="0" smtClean="0"/>
              <a:t>Engineering) </a:t>
            </a:r>
            <a:r>
              <a:rPr lang="ru-RU" sz="1800" dirty="0" smtClean="0"/>
              <a:t>та математику (</a:t>
            </a:r>
            <a:r>
              <a:rPr lang="en-US" sz="1800" dirty="0" smtClean="0"/>
              <a:t>Mathematics). </a:t>
            </a:r>
            <a:endParaRPr lang="uk-UA" dirty="0" smtClean="0"/>
          </a:p>
          <a:p>
            <a:pPr algn="just">
              <a:buNone/>
            </a:pPr>
            <a:r>
              <a:rPr lang="ru-RU" sz="1800" dirty="0" err="1" smtClean="0"/>
              <a:t>Впровадження</a:t>
            </a:r>
            <a:r>
              <a:rPr lang="ru-RU" sz="1800" dirty="0" smtClean="0"/>
              <a:t> </a:t>
            </a:r>
            <a:r>
              <a:rPr lang="en-US" sz="1800" dirty="0" smtClean="0"/>
              <a:t>STEM-</a:t>
            </a:r>
            <a:r>
              <a:rPr lang="ru-RU" sz="1800" dirty="0" err="1" smtClean="0"/>
              <a:t>освіти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економіку</a:t>
            </a:r>
            <a:r>
              <a:rPr lang="ru-RU" sz="1800" dirty="0" smtClean="0"/>
              <a:t> </a:t>
            </a:r>
            <a:r>
              <a:rPr lang="ru-RU" sz="1800" dirty="0" err="1" smtClean="0"/>
              <a:t>нашої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, </a:t>
            </a:r>
            <a:r>
              <a:rPr lang="ru-RU" sz="1800" dirty="0" err="1" smtClean="0"/>
              <a:t>зробить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інноваційною</a:t>
            </a:r>
            <a:r>
              <a:rPr lang="ru-RU" sz="1800" dirty="0" smtClean="0"/>
              <a:t> та </a:t>
            </a:r>
            <a:r>
              <a:rPr lang="ru-RU" sz="1800" dirty="0" err="1" smtClean="0"/>
              <a:t>конкурентоспроможною</a:t>
            </a:r>
            <a:r>
              <a:rPr lang="ru-RU" sz="1800" dirty="0" smtClean="0"/>
              <a:t>. </a:t>
            </a:r>
            <a:r>
              <a:rPr lang="ru-RU" sz="1800" dirty="0" err="1" smtClean="0"/>
              <a:t>Адже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деякими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даними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залучення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1%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до </a:t>
            </a:r>
            <a:r>
              <a:rPr lang="en-US" sz="1800" dirty="0" smtClean="0"/>
              <a:t>STEM- </a:t>
            </a:r>
            <a:r>
              <a:rPr lang="ru-RU" sz="1800" dirty="0" err="1" smtClean="0"/>
              <a:t>професій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підвищує</a:t>
            </a:r>
            <a:r>
              <a:rPr lang="ru-RU" sz="1800" dirty="0" smtClean="0"/>
              <a:t> ВВП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 на $50 млрд. А потреби у </a:t>
            </a:r>
            <a:r>
              <a:rPr lang="en-US" sz="1800" dirty="0" smtClean="0"/>
              <a:t>STEM-</a:t>
            </a:r>
            <a:r>
              <a:rPr lang="ru-RU" sz="1800" dirty="0" err="1" smtClean="0"/>
              <a:t>фахівцях</a:t>
            </a:r>
            <a:r>
              <a:rPr lang="ru-RU" sz="1800" dirty="0" smtClean="0"/>
              <a:t> </a:t>
            </a:r>
            <a:r>
              <a:rPr lang="ru-RU" sz="1800" dirty="0" err="1" smtClean="0"/>
              <a:t>зростають</a:t>
            </a:r>
            <a:r>
              <a:rPr lang="ru-RU" sz="1800" dirty="0" smtClean="0"/>
              <a:t> у 2 рази </a:t>
            </a:r>
            <a:r>
              <a:rPr lang="ru-RU" sz="1800" dirty="0" err="1" smtClean="0"/>
              <a:t>швидше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в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професіях</a:t>
            </a:r>
            <a:r>
              <a:rPr lang="ru-RU" sz="1800" dirty="0" smtClean="0"/>
              <a:t>, тому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en-US" sz="1800" dirty="0" smtClean="0"/>
              <a:t>STEM </a:t>
            </a:r>
            <a:r>
              <a:rPr lang="ru-RU" sz="1800" dirty="0" err="1" smtClean="0"/>
              <a:t>розвиває</a:t>
            </a:r>
            <a:r>
              <a:rPr lang="ru-RU" sz="1800" dirty="0" smtClean="0"/>
              <a:t> </a:t>
            </a:r>
            <a:r>
              <a:rPr lang="ru-RU" sz="1800" dirty="0" err="1" smtClean="0"/>
              <a:t>здібності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дослідницької</a:t>
            </a:r>
            <a:r>
              <a:rPr lang="ru-RU" sz="1800" dirty="0" smtClean="0"/>
              <a:t>, </a:t>
            </a:r>
            <a:r>
              <a:rPr lang="ru-RU" sz="1800" dirty="0" err="1" smtClean="0"/>
              <a:t>аналітичної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, </a:t>
            </a:r>
            <a:r>
              <a:rPr lang="ru-RU" sz="1800" dirty="0" err="1" smtClean="0"/>
              <a:t>експериментування</a:t>
            </a:r>
            <a:r>
              <a:rPr lang="ru-RU" sz="1800" dirty="0" smtClean="0"/>
              <a:t> та критичного </a:t>
            </a:r>
            <a:r>
              <a:rPr lang="ru-RU" sz="1800" dirty="0" err="1" smtClean="0"/>
              <a:t>мислення</a:t>
            </a:r>
            <a:r>
              <a:rPr lang="ru-RU" sz="1800" dirty="0" smtClean="0"/>
              <a:t>.</a:t>
            </a:r>
          </a:p>
          <a:p>
            <a:pPr algn="just">
              <a:buNone/>
            </a:pP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напрям</a:t>
            </a:r>
            <a:r>
              <a:rPr lang="ru-RU" sz="1800" dirty="0" smtClean="0"/>
              <a:t> в </a:t>
            </a:r>
            <a:r>
              <a:rPr lang="ru-RU" sz="1800" dirty="0" err="1" smtClean="0"/>
              <a:t>освіті</a:t>
            </a:r>
            <a:r>
              <a:rPr lang="ru-RU" sz="1800" dirty="0" smtClean="0"/>
              <a:t>, при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в </a:t>
            </a:r>
            <a:r>
              <a:rPr lang="ru-RU" sz="1800" dirty="0" err="1" smtClean="0"/>
              <a:t>навчальних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програмах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посилюється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природничонауковий</a:t>
            </a:r>
            <a:r>
              <a:rPr lang="ru-RU" sz="1800" dirty="0" smtClean="0"/>
              <a:t> компонент + </a:t>
            </a:r>
            <a:r>
              <a:rPr lang="ru-RU" sz="1800" dirty="0" err="1" smtClean="0"/>
              <a:t>інноваційні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технології</a:t>
            </a:r>
            <a:r>
              <a:rPr lang="ru-RU" sz="1800" dirty="0" smtClean="0"/>
              <a:t>. </a:t>
            </a:r>
            <a:r>
              <a:rPr lang="ru-RU" sz="1800" dirty="0" err="1" smtClean="0"/>
              <a:t>Технології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вивченні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творчих</a:t>
            </a:r>
            <a:r>
              <a:rPr lang="ru-RU" sz="1800" dirty="0" smtClean="0"/>
              <a:t>, </a:t>
            </a:r>
            <a:r>
              <a:rPr lang="ru-RU" sz="1800" dirty="0" err="1" smtClean="0"/>
              <a:t>мистецьких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дисциплін</a:t>
            </a:r>
            <a:r>
              <a:rPr lang="ru-RU" sz="1800" dirty="0" smtClean="0"/>
              <a:t>. </a:t>
            </a:r>
          </a:p>
          <a:p>
            <a:pPr algn="just">
              <a:buNone/>
            </a:pPr>
            <a:endParaRPr lang="ru-RU" sz="1800" dirty="0" smtClean="0"/>
          </a:p>
          <a:p>
            <a:pPr algn="just"/>
            <a:endParaRPr lang="uk-U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832648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Чому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STEM-</a:t>
            </a:r>
            <a:r>
              <a:rPr lang="uk-UA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освіта</a:t>
            </a:r>
            <a:r>
              <a:rPr lang="ru-RU" sz="1800" b="1" dirty="0" smtClean="0">
                <a:solidFill>
                  <a:srgbClr val="FF0000"/>
                </a:solidFill>
              </a:rPr>
              <a:t> так актуальна? </a:t>
            </a:r>
            <a:r>
              <a:rPr lang="ru-RU" sz="1800" dirty="0" err="1" smtClean="0"/>
              <a:t>Стрімка</a:t>
            </a:r>
            <a:r>
              <a:rPr lang="ru-RU" sz="1800" dirty="0" smtClean="0"/>
              <a:t> </a:t>
            </a:r>
            <a:r>
              <a:rPr lang="ru-RU" sz="1800" dirty="0" err="1" smtClean="0"/>
              <a:t>еволюція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веде</a:t>
            </a:r>
            <a:r>
              <a:rPr lang="ru-RU" sz="1800" dirty="0" smtClean="0"/>
              <a:t> до того,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незабаром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популярними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перспективними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планеті</a:t>
            </a:r>
            <a:r>
              <a:rPr lang="ru-RU" sz="1800" dirty="0" smtClean="0"/>
              <a:t> </a:t>
            </a:r>
            <a:r>
              <a:rPr lang="ru-RU" sz="1800" dirty="0" err="1" smtClean="0"/>
              <a:t>фахівцями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програмісти</a:t>
            </a:r>
            <a:r>
              <a:rPr lang="ru-RU" sz="1800" dirty="0" smtClean="0"/>
              <a:t>, </a:t>
            </a:r>
            <a:r>
              <a:rPr lang="en-US" sz="1800" dirty="0" smtClean="0"/>
              <a:t>IT-</a:t>
            </a:r>
            <a:r>
              <a:rPr lang="ru-RU" sz="1800" dirty="0" err="1" smtClean="0"/>
              <a:t>фахівці</a:t>
            </a:r>
            <a:r>
              <a:rPr lang="ru-RU" sz="1800" dirty="0" smtClean="0"/>
              <a:t>, </a:t>
            </a:r>
            <a:r>
              <a:rPr lang="ru-RU" sz="1800" dirty="0" err="1" smtClean="0"/>
              <a:t>інженери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професіонали</a:t>
            </a:r>
            <a:r>
              <a:rPr lang="ru-RU" sz="1800" dirty="0" smtClean="0"/>
              <a:t> в </a:t>
            </a:r>
            <a:r>
              <a:rPr lang="ru-RU" sz="1800" dirty="0" err="1" smtClean="0"/>
              <a:t>галузі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т.д. У </a:t>
            </a:r>
            <a:r>
              <a:rPr lang="ru-RU" sz="1800" dirty="0" err="1" smtClean="0"/>
              <a:t>віддаленому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майбутньому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з'являться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професії</a:t>
            </a:r>
            <a:r>
              <a:rPr lang="ru-RU" sz="1800" dirty="0" smtClean="0"/>
              <a:t>, про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зараз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</a:t>
            </a:r>
            <a:r>
              <a:rPr lang="ru-RU" sz="1800" dirty="0" err="1" smtClean="0"/>
              <a:t>уявити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важко</a:t>
            </a:r>
            <a:r>
              <a:rPr lang="ru-RU" sz="1800" dirty="0" smtClean="0"/>
              <a:t>,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будуть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пов'язані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технологією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високо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технологічним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виробництвом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стику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природничими</a:t>
            </a:r>
            <a:r>
              <a:rPr lang="ru-RU" sz="1800" dirty="0" smtClean="0"/>
              <a:t> науками. Особливо </a:t>
            </a:r>
            <a:r>
              <a:rPr lang="ru-RU" sz="1800" dirty="0" err="1" smtClean="0"/>
              <a:t>будуть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затребувані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фахівці</a:t>
            </a:r>
            <a:r>
              <a:rPr lang="ru-RU" sz="1800" dirty="0" smtClean="0"/>
              <a:t> </a:t>
            </a:r>
            <a:r>
              <a:rPr lang="ru-RU" sz="1800" dirty="0" err="1" smtClean="0"/>
              <a:t>біо</a:t>
            </a:r>
            <a:r>
              <a:rPr lang="ru-RU" sz="1800" dirty="0" smtClean="0"/>
              <a:t>- та </a:t>
            </a:r>
            <a:r>
              <a:rPr lang="ru-RU" sz="1800" dirty="0" err="1" smtClean="0"/>
              <a:t>нано-технологій</a:t>
            </a:r>
            <a:r>
              <a:rPr lang="ru-RU" sz="1800" dirty="0" smtClean="0"/>
              <a:t>.</a:t>
            </a:r>
          </a:p>
          <a:p>
            <a:pPr algn="just"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Постає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питання</a:t>
            </a:r>
            <a:r>
              <a:rPr lang="ru-RU" sz="1800" b="1" dirty="0" smtClean="0">
                <a:solidFill>
                  <a:srgbClr val="FF0000"/>
                </a:solidFill>
              </a:rPr>
              <a:t> - як </a:t>
            </a:r>
            <a:r>
              <a:rPr lang="ru-RU" sz="1800" b="1" dirty="0" err="1" smtClean="0">
                <a:solidFill>
                  <a:srgbClr val="FF0000"/>
                </a:solidFill>
              </a:rPr>
              <a:t>підготувати</a:t>
            </a:r>
            <a:r>
              <a:rPr lang="ru-RU" sz="1800" b="1" dirty="0" smtClean="0">
                <a:solidFill>
                  <a:srgbClr val="FF0000"/>
                </a:solidFill>
              </a:rPr>
              <a:t> таких </a:t>
            </a:r>
            <a:r>
              <a:rPr lang="ru-RU" sz="1800" b="1" dirty="0" err="1" smtClean="0">
                <a:solidFill>
                  <a:srgbClr val="FF0000"/>
                </a:solidFill>
              </a:rPr>
              <a:t>фахівців</a:t>
            </a:r>
            <a:r>
              <a:rPr lang="ru-RU" sz="1800" dirty="0" smtClean="0">
                <a:solidFill>
                  <a:srgbClr val="FF0000"/>
                </a:solidFill>
              </a:rPr>
              <a:t>?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- </a:t>
            </a:r>
            <a:r>
              <a:rPr lang="ru-RU" sz="1800" dirty="0" err="1" smtClean="0"/>
              <a:t>це</a:t>
            </a:r>
            <a:r>
              <a:rPr lang="ru-RU" sz="1800" dirty="0" smtClean="0"/>
              <a:t> не просто передача </a:t>
            </a:r>
            <a:r>
              <a:rPr lang="ru-RU" sz="1800" dirty="0" err="1" smtClean="0"/>
              <a:t>знань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учителя до </a:t>
            </a:r>
            <a:r>
              <a:rPr lang="ru-RU" sz="1800" dirty="0" err="1" smtClean="0"/>
              <a:t>учнів</a:t>
            </a:r>
            <a:r>
              <a:rPr lang="ru-RU" sz="1800" dirty="0" smtClean="0"/>
              <a:t>,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спосіб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розширення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свідомості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реальності</a:t>
            </a:r>
            <a:r>
              <a:rPr lang="ru-RU" sz="1800" dirty="0" smtClean="0"/>
              <a:t>. У </a:t>
            </a:r>
            <a:r>
              <a:rPr lang="en-US" sz="1800" dirty="0" err="1" smtClean="0"/>
              <a:t>STEM-</a:t>
            </a:r>
            <a:r>
              <a:rPr lang="ru-RU" sz="1800" dirty="0" err="1" smtClean="0"/>
              <a:t>освіті активно розвивається креативний напрямок, що включає творчі та художні дисципліни (промисловий дизайн, архітектура та індустріальна естетика і т.д.). Тому що майбутнє, засноване виключно на науці, навряд чи когось порадує. Але майбутнє, яке втілює синтез науки і мистецтва, хвилює нас вже зараз. Саме тому вже сьогодні потрібно думати, як виховати кращих представників майбутнього.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3106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Нормативно-правові документи                                                                                             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417646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Наказ МОН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від</a:t>
            </a: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 29.02.2016 №188 "Про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утворення</a:t>
            </a: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робочої</a:t>
            </a: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групи</a:t>
            </a: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з</a:t>
            </a: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питань</a:t>
            </a: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впровадження</a:t>
            </a: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STEM-освіти</a:t>
            </a:r>
            <a:r>
              <a:rPr lang="ru-RU" sz="1800" b="1" dirty="0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 в </a:t>
            </a:r>
            <a:r>
              <a:rPr lang="ru-RU" sz="1800" b="1" dirty="0" err="1" smtClean="0">
                <a:solidFill>
                  <a:srgbClr val="00B050"/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Україні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1800" dirty="0" smtClean="0"/>
              <a:t>(</a:t>
            </a:r>
            <a:r>
              <a:rPr lang="en-US" sz="1800" dirty="0" smtClean="0"/>
              <a:t>https://imzo.gov.ua/2016/02/29/nakaz-mon-vid-29-02-2016-188-pro-utvorennya-robochoyi-grupi-z-pitan-vprovadzhennya-stem-osviti-v-ukrayini/</a:t>
            </a:r>
            <a:r>
              <a:rPr lang="uk-UA" sz="1800" dirty="0" smtClean="0"/>
              <a:t>)</a:t>
            </a:r>
            <a:endParaRPr lang="ru-RU" sz="1800" dirty="0" smtClean="0">
              <a:hlinkClick r:id="rId3" tooltip="План заходів щодо впровадження STEM-освіти в Україні на 2016-2018 роки"/>
            </a:endParaRPr>
          </a:p>
          <a:p>
            <a:pPr>
              <a:buNone/>
            </a:pPr>
            <a:r>
              <a:rPr lang="ru-RU" sz="1800" b="1" dirty="0" smtClean="0">
                <a:hlinkClick r:id="rId3" tooltip="План заходів щодо впровадження STEM-освіти в Україні на 2016-2018 роки"/>
              </a:rPr>
              <a:t>План </a:t>
            </a:r>
            <a:r>
              <a:rPr lang="ru-RU" sz="1800" b="1" dirty="0" err="1" smtClean="0">
                <a:hlinkClick r:id="rId3" tooltip="План заходів щодо впровадження STEM-освіти в Україні на 2016-2018 роки"/>
              </a:rPr>
              <a:t>заходів</a:t>
            </a:r>
            <a:r>
              <a:rPr lang="ru-RU" sz="1800" b="1" dirty="0" smtClean="0">
                <a:hlinkClick r:id="rId3" tooltip="План заходів щодо впровадження STEM-освіти в Україні на 2016-2018 роки"/>
              </a:rPr>
              <a:t> </a:t>
            </a:r>
            <a:r>
              <a:rPr lang="ru-RU" sz="1800" b="1" dirty="0" err="1" smtClean="0">
                <a:hlinkClick r:id="rId3" tooltip="План заходів щодо впровадження STEM-освіти в Україні на 2016-2018 роки"/>
              </a:rPr>
              <a:t>щодо</a:t>
            </a:r>
            <a:r>
              <a:rPr lang="ru-RU" sz="1800" b="1" dirty="0" smtClean="0">
                <a:hlinkClick r:id="rId3" tooltip="План заходів щодо впровадження STEM-освіти в Україні на 2016-2018 роки"/>
              </a:rPr>
              <a:t> </a:t>
            </a:r>
            <a:r>
              <a:rPr lang="ru-RU" sz="1800" b="1" dirty="0" err="1" smtClean="0">
                <a:hlinkClick r:id="rId3" tooltip="План заходів щодо впровадження STEM-освіти в Україні на 2016-2018 роки"/>
              </a:rPr>
              <a:t>впровадження</a:t>
            </a:r>
            <a:r>
              <a:rPr lang="ru-RU" sz="1800" b="1" dirty="0" smtClean="0">
                <a:hlinkClick r:id="rId3" tooltip="План заходів щодо впровадження STEM-освіти в Україні на 2016-2018 роки"/>
              </a:rPr>
              <a:t> </a:t>
            </a:r>
            <a:r>
              <a:rPr lang="ru-RU" sz="1800" b="1" dirty="0" err="1" smtClean="0">
                <a:hlinkClick r:id="rId3" tooltip="План заходів щодо впровадження STEM-освіти в Україні на 2016-2018 роки"/>
              </a:rPr>
              <a:t>STEM-освіти</a:t>
            </a:r>
            <a:r>
              <a:rPr lang="ru-RU" sz="1800" b="1" dirty="0" smtClean="0">
                <a:hlinkClick r:id="rId3" tooltip="План заходів щодо впровадження STEM-освіти в Україні на 2016-2018 роки"/>
              </a:rPr>
              <a:t> в </a:t>
            </a:r>
            <a:r>
              <a:rPr lang="ru-RU" sz="1800" b="1" dirty="0" err="1" smtClean="0">
                <a:hlinkClick r:id="rId3" tooltip="План заходів щодо впровадження STEM-освіти в Україні на 2016-2018 роки"/>
              </a:rPr>
              <a:t>Україні</a:t>
            </a:r>
            <a:r>
              <a:rPr lang="ru-RU" sz="1800" b="1" dirty="0" smtClean="0">
                <a:hlinkClick r:id="rId3" tooltip="План заходів щодо впровадження STEM-освіти в Україні на 2016-2018 роки"/>
              </a:rPr>
              <a:t> на 2016-2018 роки</a:t>
            </a:r>
            <a:endParaRPr lang="ru-RU" sz="1800" b="1" dirty="0" smtClean="0"/>
          </a:p>
          <a:p>
            <a:pPr>
              <a:buNone/>
            </a:pPr>
            <a:r>
              <a:rPr lang="ru-RU" sz="1800" dirty="0" smtClean="0"/>
              <a:t> (</a:t>
            </a:r>
            <a:r>
              <a:rPr lang="en-US" sz="1800" dirty="0" smtClean="0"/>
              <a:t> https://imzo.gov.ua/2016/11/10/plan-zahodiv-shhodo-vprovadzhennya-steam-osviti-v-ukrayini-na-2016-2018-roki/</a:t>
            </a:r>
            <a:r>
              <a:rPr lang="uk-UA" sz="1800" dirty="0" smtClean="0"/>
              <a:t>)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hlinkClick r:id="rId2" tooltip="Наказ МОН від 29.02.2016 №188 &quot;Про утворення робочої групи з питань впровадження STEM-освіти в Україні&quot;"/>
              </a:rPr>
              <a:t>Лист комунального закладу 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1800" dirty="0" err="1" smtClean="0"/>
              <a:t>“Кіровоградський</a:t>
            </a:r>
            <a:r>
              <a:rPr lang="uk-UA" sz="1800" dirty="0" smtClean="0"/>
              <a:t> обласний інститут післядипломної освіти імені Василя </a:t>
            </a:r>
            <a:r>
              <a:rPr lang="uk-UA" sz="1800" dirty="0" err="1" smtClean="0"/>
              <a:t>Сухомлинського”</a:t>
            </a:r>
            <a:r>
              <a:rPr lang="uk-UA" sz="1800" dirty="0" smtClean="0"/>
              <a:t> від 28.02.2017 № 199/17-09 </a:t>
            </a:r>
            <a:r>
              <a:rPr lang="uk-UA" sz="1800" dirty="0" err="1" smtClean="0"/>
              <a:t>“Про</a:t>
            </a:r>
            <a:r>
              <a:rPr lang="uk-UA" sz="1800" dirty="0" smtClean="0"/>
              <a:t> проведення </a:t>
            </a:r>
            <a:r>
              <a:rPr lang="uk-UA" sz="1800" dirty="0" err="1" smtClean="0"/>
              <a:t>вебінару</a:t>
            </a:r>
            <a:r>
              <a:rPr lang="uk-UA" sz="1800" dirty="0" smtClean="0"/>
              <a:t> </a:t>
            </a:r>
            <a:r>
              <a:rPr lang="uk-UA" sz="1800" dirty="0" err="1" smtClean="0"/>
              <a:t>“Роль</a:t>
            </a:r>
            <a:r>
              <a:rPr lang="uk-UA" sz="1800" dirty="0" smtClean="0"/>
              <a:t> і місце інформатики в реалізації </a:t>
            </a:r>
            <a:r>
              <a:rPr lang="en-US" sz="1800" dirty="0" smtClean="0"/>
              <a:t>STEM-SNEAM-STREAM </a:t>
            </a:r>
            <a:r>
              <a:rPr lang="uk-UA" sz="1800" dirty="0" err="1" smtClean="0"/>
              <a:t>освіти””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74746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C00000"/>
                </a:solidFill>
              </a:rPr>
              <a:t>Історія розвитку </a:t>
            </a:r>
            <a:r>
              <a:rPr lang="en-US" sz="2400" b="1" dirty="0" smtClean="0">
                <a:solidFill>
                  <a:srgbClr val="C00000"/>
                </a:solidFill>
              </a:rPr>
              <a:t>STEM-</a:t>
            </a:r>
            <a:r>
              <a:rPr lang="ru-RU" sz="2400" b="1" dirty="0" err="1" smtClean="0">
                <a:solidFill>
                  <a:srgbClr val="C00000"/>
                </a:solidFill>
              </a:rPr>
              <a:t>освіти</a:t>
            </a:r>
            <a:r>
              <a:rPr lang="uk-UA" sz="2800" b="1" dirty="0" smtClean="0">
                <a:solidFill>
                  <a:srgbClr val="C00000"/>
                </a:solidFill>
              </a:rPr>
              <a:t> в Олександрійському районі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 smtClean="0">
              <a:solidFill>
                <a:srgbClr val="FF3300"/>
              </a:solidFill>
            </a:endParaRPr>
          </a:p>
        </p:txBody>
      </p:sp>
      <p:pic>
        <p:nvPicPr>
          <p:cNvPr id="18435" name="Picture 4" descr="IMG_76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1400" y="3657600"/>
            <a:ext cx="15240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36" name="Picture 5" descr="PDVD_0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420888"/>
            <a:ext cx="1447800" cy="10858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37" name="Picture 6" descr="PDVD_0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789040"/>
            <a:ext cx="1447800" cy="10858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38" name="Picture 7" descr="PDVD_02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5085184"/>
            <a:ext cx="1447800" cy="10858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39" name="Picture 8" descr="P101044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7391400" y="914400"/>
            <a:ext cx="1524000" cy="1143000"/>
          </a:xfrm>
          <a:noFill/>
          <a:ln w="28575">
            <a:solidFill>
              <a:srgbClr val="003399"/>
            </a:solidFill>
          </a:ln>
        </p:spPr>
      </p:pic>
      <p:pic>
        <p:nvPicPr>
          <p:cNvPr id="18440" name="Picture 9" descr="P42409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91400" y="2286000"/>
            <a:ext cx="1524000" cy="1160463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836712"/>
            <a:ext cx="1368152" cy="137813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42" name="Picture 11" descr="IMG_176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91400" y="5029200"/>
            <a:ext cx="1524000" cy="120015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691680" y="1052736"/>
            <a:ext cx="5544616" cy="52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defRPr/>
            </a:pPr>
            <a:r>
              <a:rPr lang="uk-UA" sz="1600" dirty="0" smtClean="0"/>
              <a:t>Три роки поспіль вчителі Олександрійського району </a:t>
            </a:r>
            <a:r>
              <a:rPr lang="uk-UA" sz="1600" dirty="0" err="1" smtClean="0"/>
              <a:t>Остаповець</a:t>
            </a:r>
            <a:r>
              <a:rPr lang="uk-UA" sz="1600" dirty="0" smtClean="0"/>
              <a:t> </a:t>
            </a:r>
            <a:r>
              <a:rPr lang="uk-UA" sz="1600" dirty="0" smtClean="0"/>
              <a:t>А., </a:t>
            </a:r>
            <a:r>
              <a:rPr lang="uk-UA" sz="1600" dirty="0" err="1" smtClean="0"/>
              <a:t>Дробот</a:t>
            </a:r>
            <a:r>
              <a:rPr lang="uk-UA" sz="1600" dirty="0" smtClean="0"/>
              <a:t> І., </a:t>
            </a:r>
            <a:r>
              <a:rPr lang="uk-UA" sz="1600" dirty="0" err="1" smtClean="0"/>
              <a:t>Скворцов</a:t>
            </a:r>
            <a:r>
              <a:rPr lang="uk-UA" sz="1600" dirty="0" smtClean="0"/>
              <a:t> С., </a:t>
            </a:r>
            <a:r>
              <a:rPr lang="uk-UA" sz="1600" dirty="0" err="1" smtClean="0"/>
              <a:t>Мітленко</a:t>
            </a:r>
            <a:r>
              <a:rPr lang="uk-UA" sz="1600" dirty="0" smtClean="0"/>
              <a:t> Л</a:t>
            </a:r>
            <a:r>
              <a:rPr lang="uk-UA" sz="1600" dirty="0" smtClean="0"/>
              <a:t>.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брали участь у Зльоті вчителів інформатики України в  </a:t>
            </a:r>
            <a:r>
              <a:rPr lang="uk-UA" sz="1600" dirty="0" err="1" smtClean="0"/>
              <a:t>м.Ялта</a:t>
            </a:r>
            <a:r>
              <a:rPr lang="uk-UA" sz="1600" dirty="0" smtClean="0"/>
              <a:t> з проблеми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"</a:t>
            </a:r>
            <a:r>
              <a:rPr lang="ru-RU" sz="1600" b="1" dirty="0" err="1" smtClean="0">
                <a:solidFill>
                  <a:srgbClr val="C00000"/>
                </a:solidFill>
              </a:rPr>
              <a:t>Інформаційно-комунікаційні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технології</a:t>
            </a:r>
            <a:r>
              <a:rPr lang="ru-RU" sz="1600" b="1" dirty="0" smtClean="0">
                <a:solidFill>
                  <a:srgbClr val="C00000"/>
                </a:solidFill>
              </a:rPr>
              <a:t> - шлях до </a:t>
            </a:r>
            <a:r>
              <a:rPr lang="ru-RU" sz="1600" b="1" dirty="0" err="1" smtClean="0">
                <a:solidFill>
                  <a:srgbClr val="C00000"/>
                </a:solidFill>
              </a:rPr>
              <a:t>інноваційної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освітньої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sz="1600" b="1" dirty="0" smtClean="0">
                <a:solidFill>
                  <a:srgbClr val="C00000"/>
                </a:solidFill>
              </a:rPr>
              <a:t>". 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err="1" smtClean="0"/>
              <a:t>Учасниками стали більше 50 вчителів з різних регіонів</a:t>
            </a:r>
            <a:r>
              <a:rPr lang="ru-RU" sz="1600" dirty="0" smtClean="0"/>
              <a:t>.</a:t>
            </a:r>
          </a:p>
          <a:p>
            <a:pPr algn="ctr"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Основними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проблемними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питаннями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були</a:t>
            </a:r>
            <a:r>
              <a:rPr lang="ru-RU" sz="1600" u="sng" dirty="0" smtClean="0"/>
              <a:t>:</a:t>
            </a:r>
          </a:p>
          <a:p>
            <a:pPr algn="ctr"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Інноваційна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педагогічна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</a:t>
            </a:r>
            <a:r>
              <a:rPr lang="ru-RU" sz="1600" dirty="0" smtClean="0"/>
              <a:t> </a:t>
            </a:r>
            <a:r>
              <a:rPr lang="ru-RU" sz="1600" dirty="0" err="1" smtClean="0"/>
              <a:t>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вчителя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інформатики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Сучасні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інтерактивні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забезпечення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навчально-виховного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процесу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Інноваційні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підходи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науково-методичної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педагогами 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вчителя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Актуальність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цифрових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ресурсів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- Стан </a:t>
            </a:r>
            <a:r>
              <a:rPr lang="ru-RU" sz="1600" dirty="0" err="1" smtClean="0"/>
              <a:t>інформатизації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загальноосвітніх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закладів</a:t>
            </a:r>
            <a:r>
              <a:rPr lang="ru-RU" sz="1600" dirty="0" smtClean="0"/>
              <a:t> у </a:t>
            </a:r>
            <a:r>
              <a:rPr lang="ru-RU" sz="1600" dirty="0" err="1" smtClean="0"/>
              <a:t>регіонах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Реалізація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цільової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програми</a:t>
            </a:r>
            <a:r>
              <a:rPr lang="ru-RU" sz="1600" dirty="0" smtClean="0"/>
              <a:t> "Школа </a:t>
            </a:r>
            <a:r>
              <a:rPr lang="ru-RU" sz="1600" dirty="0" err="1" smtClean="0"/>
              <a:t>майбутнього</a:t>
            </a:r>
            <a:r>
              <a:rPr lang="ru-RU" sz="1600" dirty="0" smtClean="0"/>
              <a:t>" у м.Ялта.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3937" cy="4680520"/>
          </a:xfrm>
        </p:spPr>
        <p:txBody>
          <a:bodyPr/>
          <a:lstStyle/>
          <a:p>
            <a:pPr marL="92075" indent="0" algn="ctr" eaLnBrk="1" hangingPunct="1">
              <a:buFont typeface="Wingdings 2" pitchFamily="18" charset="2"/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u="sng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0" algn="just" eaLnBrk="1" hangingPunct="1">
              <a:buFont typeface="Wingdings 2" pitchFamily="18" charset="2"/>
              <a:buNone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dirty="0" smtClean="0"/>
              <a:t>У 2008 році  регіональний тренер програми  </a:t>
            </a:r>
            <a:r>
              <a:rPr lang="en-US" sz="1800" dirty="0" smtClean="0"/>
              <a:t>Intel</a:t>
            </a:r>
            <a:r>
              <a:rPr lang="uk-UA" sz="1800" dirty="0" smtClean="0"/>
              <a:t> </a:t>
            </a:r>
            <a:r>
              <a:rPr lang="en-US" sz="1800" dirty="0" smtClean="0"/>
              <a:t>®</a:t>
            </a:r>
            <a:r>
              <a:rPr lang="uk-UA" sz="1800" dirty="0" smtClean="0"/>
              <a:t> Навчання для майбутнього  </a:t>
            </a:r>
            <a:r>
              <a:rPr lang="uk-UA" sz="1800" dirty="0" err="1" smtClean="0"/>
              <a:t>Мітленко</a:t>
            </a:r>
            <a:r>
              <a:rPr lang="uk-UA" sz="1800" dirty="0" smtClean="0"/>
              <a:t> Л.О.  брала участь у роботі  Міжнародного форуму </a:t>
            </a:r>
            <a:r>
              <a:rPr lang="uk-UA" sz="1800" dirty="0" smtClean="0">
                <a:solidFill>
                  <a:srgbClr val="C00000"/>
                </a:solidFill>
              </a:rPr>
              <a:t>“ Нові  горизонти ІКТ в освіті “</a:t>
            </a:r>
            <a:r>
              <a:rPr lang="uk-UA" sz="1800" dirty="0" smtClean="0"/>
              <a:t>,  який  проводили  Інститут інноваційних технологій і змісту освіти  спільно з Дирекцією освітніх програм </a:t>
            </a:r>
            <a:r>
              <a:rPr lang="en-US" sz="1800" dirty="0" smtClean="0"/>
              <a:t>Intel</a:t>
            </a:r>
            <a:r>
              <a:rPr lang="uk-UA" sz="1800" dirty="0" smtClean="0"/>
              <a:t> в Україні, АПН України, ЦІППО АПН України.</a:t>
            </a:r>
          </a:p>
          <a:p>
            <a:pPr marL="92075" indent="0" algn="just" eaLnBrk="1" hangingPunct="1">
              <a:buFont typeface="Wingdings 2" pitchFamily="18" charset="2"/>
              <a:buNone/>
            </a:pPr>
            <a:r>
              <a:rPr lang="uk-UA" sz="1800" dirty="0" smtClean="0"/>
              <a:t>У 2009  році </a:t>
            </a:r>
            <a:r>
              <a:rPr lang="uk-UA" sz="1800" dirty="0" err="1" smtClean="0"/>
              <a:t>Мітленко</a:t>
            </a:r>
            <a:r>
              <a:rPr lang="uk-UA" sz="1800" dirty="0" smtClean="0"/>
              <a:t> </a:t>
            </a:r>
            <a:r>
              <a:rPr lang="uk-UA" sz="1800" dirty="0" smtClean="0"/>
              <a:t>Л.О. виступила на </a:t>
            </a:r>
            <a:r>
              <a:rPr lang="uk-UA" sz="1800" dirty="0" smtClean="0"/>
              <a:t>Всеукраїнському </a:t>
            </a:r>
            <a:r>
              <a:rPr lang="uk-UA" sz="1800" dirty="0" smtClean="0"/>
              <a:t>науково – практичному семінарі  з доповіддю на тему  </a:t>
            </a:r>
            <a:r>
              <a:rPr lang="uk-UA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800" dirty="0" err="1" smtClean="0">
                <a:solidFill>
                  <a:srgbClr val="FF0000"/>
                </a:solidFill>
              </a:rPr>
              <a:t>Конкурсні</a:t>
            </a:r>
            <a:r>
              <a:rPr lang="uk-UA" sz="1800" dirty="0" smtClean="0">
                <a:solidFill>
                  <a:srgbClr val="FF0000"/>
                </a:solidFill>
              </a:rPr>
              <a:t> змагання, як засіб формування  предметних  </a:t>
            </a:r>
            <a:r>
              <a:rPr lang="uk-UA" sz="1800" dirty="0" err="1" smtClean="0">
                <a:solidFill>
                  <a:srgbClr val="FF0000"/>
                </a:solidFill>
              </a:rPr>
              <a:t>компетенцій</a:t>
            </a:r>
            <a:r>
              <a:rPr lang="uk-UA" sz="1800" dirty="0" smtClean="0">
                <a:solidFill>
                  <a:srgbClr val="FF0000"/>
                </a:solidFill>
              </a:rPr>
              <a:t> учнів сільської </a:t>
            </a:r>
            <a:r>
              <a:rPr lang="uk-UA" sz="1800" dirty="0" err="1" smtClean="0">
                <a:solidFill>
                  <a:srgbClr val="FF0000"/>
                </a:solidFill>
              </a:rPr>
              <a:t>школи“</a:t>
            </a:r>
            <a:r>
              <a:rPr lang="uk-UA" sz="1800" dirty="0" smtClean="0"/>
              <a:t>, </a:t>
            </a:r>
            <a:r>
              <a:rPr lang="uk-UA" sz="1800" dirty="0" smtClean="0"/>
              <a:t>який відбувся на базі КОІППО.</a:t>
            </a:r>
          </a:p>
          <a:p>
            <a:pPr marL="92075" indent="0" algn="just" eaLnBrk="1" hangingPunct="1">
              <a:buFont typeface="Wingdings 2" pitchFamily="18" charset="2"/>
              <a:buNone/>
            </a:pPr>
            <a:r>
              <a:rPr lang="uk-UA" sz="1800" dirty="0" smtClean="0"/>
              <a:t>Вчителі району вивчали досвід роботи  Національного центру аерокосмічної освіти молоді України імені О.М. Макарова </a:t>
            </a:r>
            <a:r>
              <a:rPr lang="uk-UA" sz="1800" dirty="0" err="1" smtClean="0"/>
              <a:t>м.Дніпропетровська</a:t>
            </a:r>
            <a:r>
              <a:rPr lang="uk-UA" sz="1800" dirty="0" smtClean="0"/>
              <a:t> </a:t>
            </a:r>
            <a:r>
              <a:rPr lang="uk-UA" sz="1800" dirty="0" err="1" smtClean="0">
                <a:solidFill>
                  <a:srgbClr val="FF0000"/>
                </a:solidFill>
              </a:rPr>
              <a:t>”Сучасні</a:t>
            </a:r>
            <a:r>
              <a:rPr lang="uk-UA" sz="1800" dirty="0" smtClean="0">
                <a:solidFill>
                  <a:srgbClr val="FF0000"/>
                </a:solidFill>
              </a:rPr>
              <a:t> </a:t>
            </a:r>
            <a:r>
              <a:rPr lang="uk-UA" sz="1800" dirty="0" smtClean="0">
                <a:solidFill>
                  <a:srgbClr val="FF0000"/>
                </a:solidFill>
              </a:rPr>
              <a:t>тенденції в космічній науці </a:t>
            </a:r>
            <a:r>
              <a:rPr lang="uk-UA" sz="1800" dirty="0" smtClean="0">
                <a:solidFill>
                  <a:srgbClr val="FF0000"/>
                </a:solidFill>
              </a:rPr>
              <a:t>” .</a:t>
            </a:r>
            <a:endParaRPr lang="uk-UA" sz="1800" dirty="0" smtClean="0">
              <a:solidFill>
                <a:srgbClr val="FF0000"/>
              </a:solidFill>
            </a:endParaRPr>
          </a:p>
          <a:p>
            <a:pPr marL="92075" indent="0" eaLnBrk="1" hangingPunct="1">
              <a:buFont typeface="Wingdings 2" pitchFamily="18" charset="2"/>
              <a:buNone/>
            </a:pPr>
            <a:endParaRPr lang="uk-UA" sz="1800" dirty="0" smtClean="0"/>
          </a:p>
          <a:p>
            <a:pPr marL="92075" indent="0" eaLnBrk="1" hangingPunct="1">
              <a:buFont typeface="Wingdings 2" pitchFamily="18" charset="2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3" descr="F:\Чабан\Фото_для_О.М\Семінари\Цукров семінар\фото 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437112"/>
            <a:ext cx="2022581" cy="19442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4340" name="Picture 12" descr="D:\Лена\Фото\Днепропетровск\SP_A08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4437112"/>
            <a:ext cx="2430271" cy="19442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4341" name="Picture 6" descr="D:\Лена\Фото\Через терни до зірок\SP_A06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437112"/>
            <a:ext cx="2016224" cy="19785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 lIns="91440" rIns="91440" bIns="45720" anchor="ctr">
            <a:normAutofit fontScale="90000"/>
          </a:bodyPr>
          <a:lstStyle/>
          <a:p>
            <a:pPr algn="ctr"/>
            <a:r>
              <a:rPr lang="uk-UA" sz="4600" b="1" dirty="0" smtClean="0">
                <a:solidFill>
                  <a:srgbClr val="FF0000"/>
                </a:solidFill>
              </a:rPr>
              <a:t>Екскурсія</a:t>
            </a:r>
            <a:r>
              <a:rPr lang="uk-UA" sz="4600" dirty="0" smtClean="0"/>
              <a:t/>
            </a:r>
            <a:br>
              <a:rPr lang="uk-UA" sz="4600" dirty="0" smtClean="0"/>
            </a:br>
            <a:endParaRPr lang="ru-RU" sz="4600" dirty="0" smtClean="0"/>
          </a:p>
        </p:txBody>
      </p:sp>
      <p:pic>
        <p:nvPicPr>
          <p:cNvPr id="4" name="Picture 7" descr="SP_A093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548680"/>
            <a:ext cx="1584176" cy="129614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6" name="Picture 9" descr="SP_A09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296" y="5085184"/>
            <a:ext cx="1656184" cy="136815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/>
          <a:scene3d>
            <a:camera prst="orthographicFront">
              <a:rot lat="246301" lon="21273430" rev="21582223"/>
            </a:camera>
            <a:lightRig rig="threePt" dir="t"/>
          </a:scene3d>
        </p:spPr>
      </p:pic>
      <p:pic>
        <p:nvPicPr>
          <p:cNvPr id="8" name="Picture 5" descr="DSC019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1988840"/>
            <a:ext cx="1656184" cy="131114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Picture 13" descr="SP_A089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573016"/>
            <a:ext cx="1584176" cy="130751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Picture 15" descr="SP_A088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6296" y="3573016"/>
            <a:ext cx="1603979" cy="129614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" name="Picture 16" descr="SP_A090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2060848"/>
            <a:ext cx="1584176" cy="129614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3806" name="Прямоугольник 14"/>
          <p:cNvSpPr>
            <a:spLocks noChangeArrowheads="1"/>
          </p:cNvSpPr>
          <p:nvPr/>
        </p:nvSpPr>
        <p:spPr bwMode="auto">
          <a:xfrm>
            <a:off x="2123728" y="2996952"/>
            <a:ext cx="494744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dirty="0"/>
              <a:t>У 20 столітті людство вступило в космічну еру. Українські вчені, інженери і робітники – творці ракет і космічних апаратів – вписали свою сторінку в історію підкорення зоряного океану. </a:t>
            </a:r>
          </a:p>
          <a:p>
            <a:pPr algn="just">
              <a:lnSpc>
                <a:spcPct val="80000"/>
              </a:lnSpc>
            </a:pPr>
            <a:r>
              <a:rPr lang="uk-UA" dirty="0"/>
              <a:t>Вчителі та учні шкіл району відвідали цехи заводу </a:t>
            </a:r>
            <a:r>
              <a:rPr lang="uk-UA" dirty="0" err="1"/>
              <a:t>Південмашу</a:t>
            </a:r>
            <a:r>
              <a:rPr lang="uk-UA" dirty="0"/>
              <a:t>. Під час проведення екскурсії вони ознайомилися:</a:t>
            </a:r>
          </a:p>
          <a:p>
            <a:pPr algn="just">
              <a:lnSpc>
                <a:spcPct val="80000"/>
              </a:lnSpc>
            </a:pPr>
            <a:r>
              <a:rPr lang="uk-UA" dirty="0"/>
              <a:t>- З ракетами </a:t>
            </a:r>
            <a:r>
              <a:rPr lang="uk-UA" dirty="0" err="1"/>
              <a:t>“Циклон</a:t>
            </a:r>
            <a:r>
              <a:rPr lang="uk-UA" dirty="0"/>
              <a:t> – 3”, “</a:t>
            </a:r>
            <a:r>
              <a:rPr lang="en-US" dirty="0"/>
              <a:t>SS -18</a:t>
            </a:r>
            <a:r>
              <a:rPr lang="uk-UA" dirty="0"/>
              <a:t>”, </a:t>
            </a:r>
            <a:r>
              <a:rPr lang="uk-UA" dirty="0" err="1"/>
              <a:t>“Зеніт”</a:t>
            </a:r>
            <a:r>
              <a:rPr lang="uk-UA" dirty="0"/>
              <a:t> , </a:t>
            </a:r>
            <a:r>
              <a:rPr lang="uk-UA" dirty="0" err="1"/>
              <a:t>“Восток”</a:t>
            </a:r>
            <a:r>
              <a:rPr lang="uk-UA" dirty="0"/>
              <a:t>;</a:t>
            </a:r>
          </a:p>
          <a:p>
            <a:pPr algn="just">
              <a:lnSpc>
                <a:spcPct val="80000"/>
              </a:lnSpc>
            </a:pPr>
            <a:r>
              <a:rPr lang="uk-UA" dirty="0"/>
              <a:t>-</a:t>
            </a:r>
            <a:r>
              <a:rPr lang="en-US" dirty="0"/>
              <a:t> </a:t>
            </a:r>
            <a:r>
              <a:rPr lang="uk-UA" dirty="0"/>
              <a:t>Історією створення заводу та розвитком космонавтики   в Україні ;</a:t>
            </a:r>
          </a:p>
          <a:p>
            <a:pPr algn="just">
              <a:lnSpc>
                <a:spcPct val="80000"/>
              </a:lnSpc>
            </a:pPr>
            <a:r>
              <a:rPr lang="uk-UA" dirty="0"/>
              <a:t>- Космічною біологією та медициною;</a:t>
            </a:r>
          </a:p>
          <a:p>
            <a:pPr algn="just">
              <a:lnSpc>
                <a:spcPct val="80000"/>
              </a:lnSpc>
            </a:pPr>
            <a:r>
              <a:rPr lang="uk-UA" dirty="0"/>
              <a:t>- З новими технологіями в космосі.</a:t>
            </a:r>
          </a:p>
        </p:txBody>
      </p:sp>
      <p:pic>
        <p:nvPicPr>
          <p:cNvPr id="15" name="Picture 6" descr="D:\Чабан\Фото_для_О.М\Конкурси\Днепропетровск\SP_A09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57192"/>
            <a:ext cx="1584175" cy="137754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Чабан\Фото_для_О.М\Конкурси\Днепропетровск\SP_A093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56184" cy="136595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:\Чабан\Фото_для_О.М\Конкурси\Днепропетровск\SP_A085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214813" cy="147999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15300" cy="652463"/>
          </a:xfrm>
        </p:spPr>
        <p:txBody>
          <a:bodyPr/>
          <a:lstStyle/>
          <a:p>
            <a:pPr algn="ctr"/>
            <a:r>
              <a:rPr lang="uk-UA" sz="4100" b="1" dirty="0" smtClean="0">
                <a:solidFill>
                  <a:srgbClr val="FF0000"/>
                </a:solidFill>
              </a:rPr>
              <a:t>Курс </a:t>
            </a:r>
            <a:r>
              <a:rPr lang="uk-UA" sz="4100" b="1" dirty="0" err="1" smtClean="0">
                <a:solidFill>
                  <a:srgbClr val="FF0000"/>
                </a:solidFill>
              </a:rPr>
              <a:t>“Основи</a:t>
            </a:r>
            <a:r>
              <a:rPr lang="uk-UA" sz="4100" b="1" dirty="0" smtClean="0">
                <a:solidFill>
                  <a:srgbClr val="FF0000"/>
                </a:solidFill>
              </a:rPr>
              <a:t> </a:t>
            </a:r>
            <a:r>
              <a:rPr lang="uk-UA" sz="4100" b="1" dirty="0" smtClean="0">
                <a:solidFill>
                  <a:srgbClr val="FF0000"/>
                </a:solidFill>
              </a:rPr>
              <a:t>робототехніки ”</a:t>
            </a:r>
            <a:endParaRPr lang="ru-RU" sz="4100" b="1" dirty="0" smtClean="0">
              <a:solidFill>
                <a:srgbClr val="FF00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72500" cy="2881312"/>
          </a:xfrm>
        </p:spPr>
        <p:txBody>
          <a:bodyPr/>
          <a:lstStyle/>
          <a:p>
            <a:pPr marL="274638" indent="-274638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1800" b="1" dirty="0" smtClean="0">
                <a:solidFill>
                  <a:srgbClr val="FF0000"/>
                </a:solidFill>
              </a:rPr>
              <a:t>Робототехніка</a:t>
            </a:r>
            <a:r>
              <a:rPr lang="uk-UA" sz="1800" dirty="0" smtClean="0"/>
              <a:t> є популярним і ефективним методом для вивчення важливих галузей науки, технології, конструювання. </a:t>
            </a:r>
            <a:r>
              <a:rPr lang="uk-UA" sz="1800" dirty="0" smtClean="0"/>
              <a:t>Програма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«Основи робототехніки» </a:t>
            </a:r>
            <a:r>
              <a:rPr lang="uk-UA" sz="1800" dirty="0" smtClean="0"/>
              <a:t>призначена для використання на уроках інформатики.</a:t>
            </a:r>
          </a:p>
          <a:p>
            <a:pPr marL="274638" indent="-274638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1800" b="1" dirty="0" smtClean="0">
                <a:solidFill>
                  <a:srgbClr val="FF0000"/>
                </a:solidFill>
              </a:rPr>
              <a:t>Метою </a:t>
            </a:r>
            <a:r>
              <a:rPr lang="uk-UA" sz="1800" dirty="0" smtClean="0"/>
              <a:t>курсу за вибором </a:t>
            </a:r>
            <a:r>
              <a:rPr lang="uk-UA" sz="1800" dirty="0" err="1" smtClean="0"/>
              <a:t>“Основи</a:t>
            </a:r>
            <a:r>
              <a:rPr lang="uk-UA" sz="1800" dirty="0" smtClean="0"/>
              <a:t> </a:t>
            </a:r>
            <a:r>
              <a:rPr lang="uk-UA" sz="1800" dirty="0" err="1" smtClean="0"/>
              <a:t>робототехніки”</a:t>
            </a:r>
            <a:r>
              <a:rPr lang="uk-UA" sz="1800" dirty="0" smtClean="0"/>
              <a:t> </a:t>
            </a:r>
            <a:r>
              <a:rPr lang="uk-UA" sz="1800" dirty="0" smtClean="0"/>
              <a:t>є навчання основам об’єктно-орієнтованого та графічного програмування,  підвищення мотивації учня до навчання програмуванню. Курс спрямований на популяризацію галузі робототехніки в Україні, підготовку учнів середнього шкільного віку до вивчення мов програмування для створення програмних засобів, розуміння принципів подання алгоритмів та способів їх реалізації. У курсі застосована унікальна методика — навчання програмування на прикладах, розроблених для конкретного виконавця сконструйованого самими ж учнями.</a:t>
            </a:r>
          </a:p>
        </p:txBody>
      </p:sp>
      <p:pic>
        <p:nvPicPr>
          <p:cNvPr id="1026" name="Picture 2" descr="F:\Чабан\Фото_для_О.М\Робототехніка\IMG_2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4429125"/>
            <a:ext cx="1857375" cy="22860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7" name="Picture 3" descr="F:\Чабан\Фото_для_О.М\Робототехніка\IMG_27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4429125"/>
            <a:ext cx="2000250" cy="2271713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8" name="Picture 4" descr="F:\Чабан\Фото_для_О.М\Робототехніка\IMG_27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4429125"/>
            <a:ext cx="2000250" cy="23018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9" name="Picture 5" descr="F:\Чабан\Фото_для_О.М\Робототехніка\IMG_27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429125"/>
            <a:ext cx="1928812" cy="22860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003A00"/>
                </a:solidFill>
                <a:cs typeface="Arial" charset="0"/>
              </a:rPr>
              <a:t>Всеукраїнський колоквіум</a:t>
            </a:r>
            <a:r>
              <a:rPr lang="uk-UA" sz="4000" dirty="0" smtClean="0">
                <a:solidFill>
                  <a:srgbClr val="FF0000"/>
                </a:solidFill>
                <a:latin typeface="Tahoma"/>
                <a:cs typeface="Arial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Tahoma"/>
                <a:cs typeface="Arial" charset="0"/>
              </a:rPr>
            </a:br>
            <a:r>
              <a:rPr lang="uk-UA" sz="4400" b="1" dirty="0" smtClean="0">
                <a:solidFill>
                  <a:srgbClr val="FF0000"/>
                </a:solidFill>
              </a:rPr>
              <a:t>“ Космос. Людина. </a:t>
            </a:r>
            <a:r>
              <a:rPr lang="uk-UA" sz="4400" b="1" dirty="0" err="1" smtClean="0">
                <a:solidFill>
                  <a:srgbClr val="FF0000"/>
                </a:solidFill>
              </a:rPr>
              <a:t>Духовність</a:t>
            </a:r>
            <a:r>
              <a:rPr lang="uk-UA" sz="4400" dirty="0" err="1" smtClean="0">
                <a:solidFill>
                  <a:srgbClr val="FF0000"/>
                </a:solidFill>
                <a:latin typeface="Tahoma"/>
                <a:cs typeface="Arial" charset="0"/>
              </a:rPr>
              <a:t>”</a:t>
            </a:r>
            <a:r>
              <a:rPr lang="uk-UA" dirty="0" smtClean="0">
                <a:solidFill>
                  <a:srgbClr val="FF0000"/>
                </a:solidFill>
                <a:latin typeface="Tahoma"/>
                <a:cs typeface="Arial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ahoma"/>
                <a:cs typeface="Arial" charset="0"/>
              </a:rPr>
            </a:br>
            <a:r>
              <a:rPr lang="uk-UA" sz="2200" dirty="0" smtClean="0">
                <a:solidFill>
                  <a:srgbClr val="003A00"/>
                </a:solidFill>
                <a:latin typeface="Tahoma"/>
                <a:cs typeface="Arial" charset="0"/>
              </a:rPr>
              <a:t>(м. Ужгород)</a:t>
            </a:r>
            <a:r>
              <a:rPr lang="uk-UA" sz="2200" dirty="0" smtClean="0">
                <a:solidFill>
                  <a:srgbClr val="003A00"/>
                </a:solidFill>
                <a:cs typeface="Arial" charset="0"/>
              </a:rPr>
              <a:t> </a:t>
            </a:r>
            <a:endParaRPr lang="ru-RU" sz="2200" dirty="0" smtClean="0">
              <a:solidFill>
                <a:srgbClr val="003A00"/>
              </a:solidFill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38" y="1785938"/>
            <a:ext cx="5857875" cy="2428875"/>
          </a:xfrm>
        </p:spPr>
        <p:txBody>
          <a:bodyPr/>
          <a:lstStyle/>
          <a:p>
            <a:pPr marL="92075" indent="-92075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>
                <a:cs typeface="Arial" charset="0"/>
              </a:rPr>
              <a:t> </a:t>
            </a:r>
            <a:r>
              <a:rPr lang="uk-UA" sz="2200" dirty="0" smtClean="0">
                <a:cs typeface="Arial" charset="0"/>
              </a:rPr>
              <a:t>Учні </a:t>
            </a:r>
            <a:r>
              <a:rPr lang="uk-UA" sz="2200" dirty="0" err="1" smtClean="0">
                <a:cs typeface="Arial" charset="0"/>
              </a:rPr>
              <a:t>Новопразького</a:t>
            </a:r>
            <a:r>
              <a:rPr lang="uk-UA" sz="2200" dirty="0" smtClean="0">
                <a:cs typeface="Arial" charset="0"/>
              </a:rPr>
              <a:t> НВК </a:t>
            </a:r>
            <a:r>
              <a:rPr lang="uk-UA" sz="2200" dirty="0" smtClean="0">
                <a:cs typeface="Arial" charset="0"/>
              </a:rPr>
              <a:t>(керівник </a:t>
            </a:r>
            <a:r>
              <a:rPr lang="uk-UA" sz="2200" dirty="0" err="1" smtClean="0">
                <a:cs typeface="Arial" charset="0"/>
              </a:rPr>
              <a:t>Мітленко</a:t>
            </a:r>
            <a:r>
              <a:rPr lang="uk-UA" sz="2200" dirty="0" smtClean="0">
                <a:cs typeface="Arial" charset="0"/>
              </a:rPr>
              <a:t> Л.О</a:t>
            </a:r>
            <a:r>
              <a:rPr lang="uk-UA" sz="2200" dirty="0" smtClean="0">
                <a:cs typeface="Arial" charset="0"/>
              </a:rPr>
              <a:t>.)  </a:t>
            </a:r>
            <a:r>
              <a:rPr lang="uk-UA" sz="2200" dirty="0" smtClean="0">
                <a:cs typeface="Arial" charset="0"/>
              </a:rPr>
              <a:t>три рази поспіль брали участь у роботі Всеукраїнського Колоквіуму </a:t>
            </a:r>
            <a:r>
              <a:rPr lang="uk-UA" sz="2200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“</a:t>
            </a:r>
            <a:r>
              <a:rPr lang="uk-UA" sz="2200" b="1" dirty="0" err="1" smtClean="0">
                <a:solidFill>
                  <a:srgbClr val="FF0000"/>
                </a:solidFill>
                <a:cs typeface="Arial" charset="0"/>
              </a:rPr>
              <a:t>Космос</a:t>
            </a:r>
            <a:r>
              <a:rPr lang="uk-UA" sz="2200" b="1" dirty="0" smtClean="0">
                <a:solidFill>
                  <a:srgbClr val="FF0000"/>
                </a:solidFill>
                <a:cs typeface="Arial" charset="0"/>
              </a:rPr>
              <a:t>. Людина. </a:t>
            </a:r>
            <a:r>
              <a:rPr lang="uk-UA" sz="2200" b="1" dirty="0" err="1" smtClean="0">
                <a:solidFill>
                  <a:srgbClr val="FF0000"/>
                </a:solidFill>
                <a:cs typeface="Arial" charset="0"/>
              </a:rPr>
              <a:t>Духовність</a:t>
            </a:r>
            <a:r>
              <a:rPr lang="uk-UA" sz="2200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”</a:t>
            </a:r>
            <a:r>
              <a:rPr lang="uk-UA" sz="2200" dirty="0" smtClean="0">
                <a:cs typeface="Arial" charset="0"/>
              </a:rPr>
              <a:t>, </a:t>
            </a:r>
            <a:r>
              <a:rPr lang="uk-UA" sz="2200" dirty="0" smtClean="0">
                <a:cs typeface="Arial" charset="0"/>
              </a:rPr>
              <a:t>який проходить </a:t>
            </a:r>
            <a:r>
              <a:rPr lang="uk-UA" sz="2200" dirty="0" smtClean="0">
                <a:cs typeface="Arial" charset="0"/>
              </a:rPr>
              <a:t>у м</a:t>
            </a:r>
            <a:r>
              <a:rPr lang="uk-UA" sz="2200" dirty="0" smtClean="0">
                <a:cs typeface="Arial" charset="0"/>
              </a:rPr>
              <a:t>. Ужгороді </a:t>
            </a:r>
            <a:r>
              <a:rPr lang="uk-UA" sz="2200" dirty="0" smtClean="0">
                <a:cs typeface="Arial" charset="0"/>
              </a:rPr>
              <a:t>і щорічно займають </a:t>
            </a:r>
            <a:r>
              <a:rPr lang="uk-UA" sz="2200" dirty="0" smtClean="0">
                <a:cs typeface="Arial" charset="0"/>
              </a:rPr>
              <a:t>призові місця</a:t>
            </a:r>
          </a:p>
          <a:p>
            <a:pPr marL="92075" indent="-92075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solidFill>
                <a:srgbClr val="00009E"/>
              </a:solidFill>
            </a:endParaRPr>
          </a:p>
        </p:txBody>
      </p:sp>
      <p:pic>
        <p:nvPicPr>
          <p:cNvPr id="12292" name="Picture 4" descr="IMG_61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643063"/>
            <a:ext cx="2476500" cy="1857375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2293" name="Picture 5" descr="IMG_61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4437112"/>
            <a:ext cx="2720975" cy="2000250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2294" name="Picture 6" descr="IMG_63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643313"/>
            <a:ext cx="2582863" cy="1857375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  <p:pic>
        <p:nvPicPr>
          <p:cNvPr id="12295" name="Picture 7" descr="D:\Чабан\Фото_для_О.М\Ужгород\2011\DSC_023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4509120"/>
            <a:ext cx="2786063" cy="2000250"/>
          </a:xfrm>
          <a:prstGeom prst="rect">
            <a:avLst/>
          </a:prstGeom>
          <a:noFill/>
          <a:ln w="19050">
            <a:solidFill>
              <a:srgbClr val="0DB7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rgbClr val="E9FDF7"/>
      </a:lt1>
      <a:dk2>
        <a:srgbClr val="8A90FE"/>
      </a:dk2>
      <a:lt2>
        <a:srgbClr val="94F6DB"/>
      </a:lt2>
      <a:accent1>
        <a:srgbClr val="00B4FA"/>
      </a:accent1>
      <a:accent2>
        <a:srgbClr val="5FF2CA"/>
      </a:accent2>
      <a:accent3>
        <a:srgbClr val="5FF2CA"/>
      </a:accent3>
      <a:accent4>
        <a:srgbClr val="10CF9B"/>
      </a:accent4>
      <a:accent5>
        <a:srgbClr val="94F6DB"/>
      </a:accent5>
      <a:accent6>
        <a:srgbClr val="76D9E8"/>
      </a:accent6>
      <a:hlink>
        <a:srgbClr val="FF00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1158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Вплив освітніх інноваційних  технологій на розвиток  творчої особистості учнів  (з досвіду роботи РМО вчителів природничого циклу)   </vt:lpstr>
      <vt:lpstr>  STEM-освіта  в Олександрійському районі </vt:lpstr>
      <vt:lpstr>Слайд 3</vt:lpstr>
      <vt:lpstr>Нормативно-правові документи                                                                                             </vt:lpstr>
      <vt:lpstr>Історія розвитку STEM-освіти в Олександрійському районі </vt:lpstr>
      <vt:lpstr>Слайд 6</vt:lpstr>
      <vt:lpstr>Екскурсія </vt:lpstr>
      <vt:lpstr>Курс “Основи робототехніки ”</vt:lpstr>
      <vt:lpstr>Всеукраїнський колоквіум “ Космос. Людина. Духовність” (м. Ужгород) </vt:lpstr>
      <vt:lpstr>Участь у Всеукраїнський олімпіаді з  “Основ робототехніки”</vt:lpstr>
      <vt:lpstr>Участь у Міжнародній олімпіаді з  “Основ робототехніки” (Об’єднані Арабські Емірати - 2011 рік, США -2015 рік)</vt:lpstr>
      <vt:lpstr>Слайд 12</vt:lpstr>
      <vt:lpstr>Міжнародний архітектурний учнівський конкурс “Стадіони майбутнього” </vt:lpstr>
      <vt:lpstr>Слайд 14</vt:lpstr>
      <vt:lpstr>«Майбутнє України»</vt:lpstr>
      <vt:lpstr>Міжнародний конкурс  Хакатон Global Gem Gems</vt:lpstr>
      <vt:lpstr>Проект  “Doctor MOO”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Чабан</dc:creator>
  <cp:lastModifiedBy>User</cp:lastModifiedBy>
  <cp:revision>57</cp:revision>
  <dcterms:created xsi:type="dcterms:W3CDTF">2017-04-21T07:38:34Z</dcterms:created>
  <dcterms:modified xsi:type="dcterms:W3CDTF">2017-04-24T06:12:16Z</dcterms:modified>
</cp:coreProperties>
</file>