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3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3671888"/>
            <a:ext cx="6048375" cy="1109662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532313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1984375"/>
            <a:ext cx="1909762" cy="44672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1984375"/>
            <a:ext cx="5581650" cy="4467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76338" y="2492375"/>
            <a:ext cx="3744912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3650" y="2492375"/>
            <a:ext cx="37465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984375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492375"/>
            <a:ext cx="7643812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87824" y="404664"/>
            <a:ext cx="5400675" cy="5112568"/>
          </a:xfrm>
          <a:noFill/>
        </p:spPr>
        <p:txBody>
          <a:bodyPr/>
          <a:lstStyle/>
          <a:p>
            <a:pPr algn="ctr"/>
            <a:r>
              <a:rPr lang="uk-UA" sz="3600" dirty="0" smtClean="0">
                <a:solidFill>
                  <a:srgbClr val="C00000"/>
                </a:solidFill>
                <a:latin typeface="Tahoma" charset="0"/>
                <a:cs typeface="Rod" pitchFamily="49" charset="-79"/>
              </a:rPr>
              <a:t>Психолого-педагогічний </a:t>
            </a:r>
            <a:r>
              <a:rPr lang="uk-UA" sz="3600" dirty="0" err="1" smtClean="0">
                <a:solidFill>
                  <a:srgbClr val="C00000"/>
                </a:solidFill>
                <a:latin typeface="Tahoma" charset="0"/>
                <a:cs typeface="Rod" pitchFamily="49" charset="-79"/>
              </a:rPr>
              <a:t>брейнстормінг</a:t>
            </a:r>
            <a:r>
              <a:rPr lang="uk-UA" sz="3600" dirty="0" smtClean="0">
                <a:solidFill>
                  <a:srgbClr val="C00000"/>
                </a:solidFill>
                <a:latin typeface="Tahoma" charset="0"/>
                <a:cs typeface="Rod" pitchFamily="49" charset="-79"/>
              </a:rPr>
              <a:t> – форма методичної роботи з    бібліотекарями загальноосвітніх шкіл</a:t>
            </a:r>
            <a:br>
              <a:rPr lang="uk-UA" sz="3600" dirty="0" smtClean="0">
                <a:solidFill>
                  <a:srgbClr val="C00000"/>
                </a:solidFill>
                <a:latin typeface="Tahoma" charset="0"/>
                <a:cs typeface="Rod" pitchFamily="49" charset="-79"/>
              </a:rPr>
            </a:br>
            <a:r>
              <a:rPr lang="uk-UA" sz="3600" dirty="0" smtClean="0">
                <a:solidFill>
                  <a:srgbClr val="C00000"/>
                </a:solidFill>
                <a:latin typeface="Tahoma" charset="0"/>
                <a:cs typeface="Rod" pitchFamily="49" charset="-79"/>
              </a:rPr>
              <a:t/>
            </a:r>
            <a:br>
              <a:rPr lang="uk-UA" sz="3600" dirty="0" smtClean="0">
                <a:solidFill>
                  <a:srgbClr val="C00000"/>
                </a:solidFill>
                <a:latin typeface="Tahoma" charset="0"/>
                <a:cs typeface="Rod" pitchFamily="49" charset="-79"/>
              </a:rPr>
            </a:br>
            <a:endParaRPr lang="uk-UA" sz="2000" dirty="0">
              <a:solidFill>
                <a:srgbClr val="C00000"/>
              </a:solidFill>
              <a:latin typeface="Tahoma" charset="0"/>
              <a:cs typeface="Rod" pitchFamily="49" charset="-79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89263" y="476672"/>
            <a:ext cx="2865437" cy="7200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uk-UA" sz="2000" dirty="0">
              <a:solidFill>
                <a:schemeClr val="bg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39952" y="5157192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rgbClr val="C00000"/>
                </a:solidFill>
                <a:latin typeface="Tahoma" charset="0"/>
                <a:cs typeface="Rod" pitchFamily="49" charset="-79"/>
              </a:rPr>
              <a:t>Симоненко В.В., методист  </a:t>
            </a:r>
            <a:r>
              <a:rPr lang="uk-UA" dirty="0" smtClean="0">
                <a:solidFill>
                  <a:srgbClr val="C00000"/>
                </a:solidFill>
                <a:latin typeface="Tahoma" charset="0"/>
                <a:cs typeface="Rod" pitchFamily="49" charset="-79"/>
              </a:rPr>
              <a:t>методичного </a:t>
            </a:r>
            <a:r>
              <a:rPr lang="uk-UA" dirty="0" smtClean="0">
                <a:solidFill>
                  <a:srgbClr val="C00000"/>
                </a:solidFill>
                <a:latin typeface="Tahoma" charset="0"/>
                <a:cs typeface="Rod" pitchFamily="49" charset="-79"/>
              </a:rPr>
              <a:t>кабінету відділу освіти Олександрійської районної державної адміністрації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j0336396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00788" y="1484313"/>
            <a:ext cx="2616200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WordArt 3"/>
          <p:cNvSpPr>
            <a:spLocks noChangeArrowheads="1" noChangeShapeType="1" noTextEdit="1"/>
          </p:cNvSpPr>
          <p:nvPr/>
        </p:nvSpPr>
        <p:spPr bwMode="auto">
          <a:xfrm rot="545763">
            <a:off x="684213" y="836613"/>
            <a:ext cx="5186362" cy="881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Сучасний бібліотекар повинен вміти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tx2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395288" y="2133600"/>
            <a:ext cx="5111750" cy="835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Створити власний інформаційний продукт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tx2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 rot="-481564">
            <a:off x="250825" y="3573463"/>
            <a:ext cx="5767388" cy="8651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Працювати з інформаційними ресурсами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tx2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174" name="WordArt 6"/>
          <p:cNvSpPr>
            <a:spLocks noChangeArrowheads="1" noChangeShapeType="1" noTextEdit="1"/>
          </p:cNvSpPr>
          <p:nvPr/>
        </p:nvSpPr>
        <p:spPr bwMode="auto">
          <a:xfrm rot="-557382">
            <a:off x="611188" y="5013325"/>
            <a:ext cx="5897562" cy="1155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 dirty="0" smtClean="0">
                <a:ln w="9525">
                  <a:noFill/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Активно рухати бібліотеку в інформаційне середовище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chemeClr val="tx2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412776"/>
            <a:ext cx="792088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solidFill>
                  <a:srgbClr val="C00000"/>
                </a:solidFill>
              </a:rPr>
              <a:t>Психолого-педагогічний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брейнстормінг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«</a:t>
            </a:r>
            <a:r>
              <a:rPr lang="ru-RU" sz="2000" b="1" dirty="0" err="1">
                <a:solidFill>
                  <a:srgbClr val="C00000"/>
                </a:solidFill>
              </a:rPr>
              <a:t>Формування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психологічної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культури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uk-UA" sz="2000" b="1" dirty="0">
                <a:solidFill>
                  <a:srgbClr val="C00000"/>
                </a:solidFill>
              </a:rPr>
              <a:t>шкільного бібліотекаря</a:t>
            </a:r>
            <a:r>
              <a:rPr lang="ru-RU" sz="2000" b="1" dirty="0">
                <a:solidFill>
                  <a:srgbClr val="C00000"/>
                </a:solidFill>
              </a:rPr>
              <a:t>, </a:t>
            </a:r>
            <a:r>
              <a:rPr lang="ru-RU" sz="2000" b="1" dirty="0" err="1">
                <a:solidFill>
                  <a:srgbClr val="C00000"/>
                </a:solidFill>
              </a:rPr>
              <a:t>який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працює</a:t>
            </a:r>
            <a:r>
              <a:rPr lang="ru-RU" sz="2000" b="1" dirty="0">
                <a:solidFill>
                  <a:srgbClr val="C00000"/>
                </a:solidFill>
              </a:rPr>
              <a:t> в </a:t>
            </a:r>
            <a:r>
              <a:rPr lang="ru-RU" sz="2000" b="1" dirty="0" err="1">
                <a:solidFill>
                  <a:srgbClr val="C00000"/>
                </a:solidFill>
              </a:rPr>
              <a:t>режимі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інноваційних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технологій</a:t>
            </a:r>
            <a:r>
              <a:rPr lang="ru-RU" sz="2000" b="1" dirty="0">
                <a:solidFill>
                  <a:srgbClr val="C00000"/>
                </a:solidFill>
              </a:rPr>
              <a:t>» </a:t>
            </a:r>
          </a:p>
          <a:p>
            <a:endParaRPr lang="ru-RU" b="1" dirty="0" smtClean="0"/>
          </a:p>
          <a:p>
            <a:pPr algn="just"/>
            <a:r>
              <a:rPr lang="ru-RU" b="1" dirty="0" err="1" smtClean="0">
                <a:solidFill>
                  <a:srgbClr val="C00000"/>
                </a:solidFill>
              </a:rPr>
              <a:t>Психолого</a:t>
            </a:r>
            <a:r>
              <a:rPr lang="ru-RU" b="1" dirty="0" smtClean="0">
                <a:solidFill>
                  <a:srgbClr val="C00000"/>
                </a:solidFill>
              </a:rPr>
              <a:t>- </a:t>
            </a:r>
            <a:r>
              <a:rPr lang="ru-RU" b="1" dirty="0" err="1" smtClean="0">
                <a:solidFill>
                  <a:srgbClr val="C00000"/>
                </a:solidFill>
              </a:rPr>
              <a:t>педагогічний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брейнстормінг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— </a:t>
            </a:r>
            <a:r>
              <a:rPr lang="ru-RU" dirty="0" err="1"/>
              <a:t>це</a:t>
            </a:r>
            <a:r>
              <a:rPr lang="ru-RU" dirty="0"/>
              <a:t> нестандартна форма </a:t>
            </a:r>
            <a:r>
              <a:rPr lang="ru-RU" dirty="0" err="1"/>
              <a:t>методичної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яка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виявити</a:t>
            </a:r>
            <a:r>
              <a:rPr lang="ru-RU" dirty="0"/>
              <a:t> </a:t>
            </a:r>
            <a:r>
              <a:rPr lang="ru-RU" dirty="0" err="1"/>
              <a:t>загальну</a:t>
            </a:r>
            <a:r>
              <a:rPr lang="ru-RU" dirty="0"/>
              <a:t> </a:t>
            </a:r>
            <a:r>
              <a:rPr lang="ru-RU" dirty="0" err="1"/>
              <a:t>ерудицію</a:t>
            </a:r>
            <a:r>
              <a:rPr lang="ru-RU" dirty="0"/>
              <a:t> </a:t>
            </a:r>
            <a:r>
              <a:rPr lang="uk-UA" dirty="0"/>
              <a:t>бібліотекарів</a:t>
            </a:r>
            <a:r>
              <a:rPr lang="ru-RU" dirty="0"/>
              <a:t>,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різновид</a:t>
            </a:r>
            <a:r>
              <a:rPr lang="ru-RU" dirty="0"/>
              <a:t> </a:t>
            </a:r>
            <a:r>
              <a:rPr lang="ru-RU" dirty="0" err="1"/>
              <a:t>дискусії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змагання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методичних</a:t>
            </a:r>
            <a:r>
              <a:rPr lang="ru-RU" dirty="0"/>
              <a:t> </a:t>
            </a:r>
            <a:r>
              <a:rPr lang="ru-RU" dirty="0" err="1"/>
              <a:t>ідей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тієї</a:t>
            </a:r>
            <a:r>
              <a:rPr lang="ru-RU" dirty="0"/>
              <a:t> </a:t>
            </a:r>
            <a:r>
              <a:rPr lang="ru-RU" dirty="0" err="1"/>
              <a:t>самої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.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b="1" dirty="0" err="1" smtClean="0">
                <a:solidFill>
                  <a:srgbClr val="C00000"/>
                </a:solidFill>
              </a:rPr>
              <a:t>Психолого-педагогічний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брейнстормінг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dirty="0" err="1"/>
              <a:t>сприяє</a:t>
            </a:r>
            <a:r>
              <a:rPr lang="ru-RU" dirty="0"/>
              <a:t> максимальному </a:t>
            </a:r>
            <a:r>
              <a:rPr lang="ru-RU" dirty="0" err="1"/>
              <a:t>долученню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колективу</a:t>
            </a:r>
            <a:r>
              <a:rPr lang="ru-RU" dirty="0"/>
              <a:t> до </a:t>
            </a:r>
            <a:r>
              <a:rPr lang="ru-RU" dirty="0" err="1"/>
              <a:t>спільної</a:t>
            </a:r>
            <a:r>
              <a:rPr lang="ru-RU" dirty="0"/>
              <a:t> </a:t>
            </a:r>
            <a:r>
              <a:rPr lang="ru-RU" dirty="0" err="1"/>
              <a:t>групової</a:t>
            </a:r>
            <a:r>
              <a:rPr lang="ru-RU" dirty="0"/>
              <a:t>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теоретичного та практичного </a:t>
            </a:r>
            <a:r>
              <a:rPr lang="ru-RU" dirty="0" err="1"/>
              <a:t>рівнів</a:t>
            </a:r>
            <a:r>
              <a:rPr lang="ru-RU" dirty="0"/>
              <a:t> </a:t>
            </a:r>
            <a:r>
              <a:rPr lang="ru-RU" dirty="0" err="1"/>
              <a:t>фахової</a:t>
            </a:r>
            <a:r>
              <a:rPr lang="ru-RU" dirty="0"/>
              <a:t> </a:t>
            </a:r>
            <a:r>
              <a:rPr lang="ru-RU" dirty="0" err="1"/>
              <a:t>майстерності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поєднувати</a:t>
            </a:r>
            <a:r>
              <a:rPr lang="ru-RU" dirty="0"/>
              <a:t> </a:t>
            </a:r>
            <a:r>
              <a:rPr lang="ru-RU" dirty="0" err="1"/>
              <a:t>індивідуальні</a:t>
            </a:r>
            <a:r>
              <a:rPr lang="ru-RU" dirty="0"/>
              <a:t> та </a:t>
            </a:r>
            <a:r>
              <a:rPr lang="ru-RU" dirty="0" err="1"/>
              <a:t>групові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uk-UA" dirty="0"/>
              <a:t>бібліотекарями</a:t>
            </a:r>
            <a:r>
              <a:rPr lang="ru-RU" dirty="0"/>
              <a:t>, </a:t>
            </a:r>
            <a:r>
              <a:rPr lang="ru-RU" dirty="0" err="1"/>
              <a:t>стимулює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до </a:t>
            </a:r>
            <a:r>
              <a:rPr lang="ru-RU" dirty="0" err="1"/>
              <a:t>творчості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404664"/>
            <a:ext cx="63904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C00000"/>
                </a:solidFill>
              </a:rPr>
              <a:t>Мета </a:t>
            </a:r>
            <a:r>
              <a:rPr lang="ru-RU" sz="2000" b="1" dirty="0" err="1">
                <a:solidFill>
                  <a:srgbClr val="C00000"/>
                </a:solidFill>
              </a:rPr>
              <a:t>засідання</a:t>
            </a:r>
            <a:r>
              <a:rPr lang="ru-RU" sz="2000" dirty="0"/>
              <a:t>: </a:t>
            </a:r>
            <a:r>
              <a:rPr lang="ru-RU" sz="2000" dirty="0" err="1"/>
              <a:t>ознайомлення</a:t>
            </a:r>
            <a:r>
              <a:rPr lang="ru-RU" sz="2000" dirty="0"/>
              <a:t> </a:t>
            </a:r>
            <a:r>
              <a:rPr lang="uk-UA" sz="2000" dirty="0"/>
              <a:t>шкільних бібліотекарів</a:t>
            </a:r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 </a:t>
            </a:r>
            <a:r>
              <a:rPr lang="uk-UA" sz="2000" dirty="0"/>
              <a:t>трендами в освіті</a:t>
            </a:r>
            <a:r>
              <a:rPr lang="ru-RU" sz="2000" dirty="0"/>
              <a:t>; </a:t>
            </a:r>
            <a:r>
              <a:rPr lang="ru-RU" sz="2000" dirty="0" err="1"/>
              <a:t>підвищення</a:t>
            </a:r>
            <a:r>
              <a:rPr lang="ru-RU" sz="2000" dirty="0"/>
              <a:t> </a:t>
            </a:r>
            <a:r>
              <a:rPr lang="ru-RU" sz="2000" dirty="0" err="1"/>
              <a:t>психологічної</a:t>
            </a:r>
            <a:r>
              <a:rPr lang="ru-RU" sz="2000" dirty="0"/>
              <a:t> </a:t>
            </a:r>
            <a:r>
              <a:rPr lang="ru-RU" sz="2000" dirty="0" err="1"/>
              <a:t>культури</a:t>
            </a:r>
            <a:r>
              <a:rPr lang="ru-RU" sz="2000" dirty="0"/>
              <a:t> </a:t>
            </a:r>
            <a:r>
              <a:rPr lang="ru-RU" sz="2000" dirty="0" err="1"/>
              <a:t>сучасного</a:t>
            </a:r>
            <a:r>
              <a:rPr lang="ru-RU" sz="2000" dirty="0"/>
              <a:t> </a:t>
            </a:r>
            <a:r>
              <a:rPr lang="uk-UA" sz="2000" dirty="0"/>
              <a:t>бібліотекаря</a:t>
            </a:r>
            <a:r>
              <a:rPr lang="ru-RU" sz="2000" dirty="0"/>
              <a:t>; </a:t>
            </a:r>
            <a:r>
              <a:rPr lang="ru-RU" sz="2000" dirty="0" err="1"/>
              <a:t>сприяння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практичних</a:t>
            </a:r>
            <a:r>
              <a:rPr lang="ru-RU" sz="2000" dirty="0"/>
              <a:t> </a:t>
            </a:r>
            <a:r>
              <a:rPr lang="ru-RU" sz="2000" dirty="0" err="1"/>
              <a:t>навичок</a:t>
            </a:r>
            <a:r>
              <a:rPr lang="ru-RU" sz="2000" dirty="0"/>
              <a:t> </a:t>
            </a:r>
            <a:r>
              <a:rPr lang="uk-UA" sz="2000" dirty="0"/>
              <a:t>інноваційних форм роботи</a:t>
            </a:r>
            <a:r>
              <a:rPr lang="ru-RU" sz="2000" dirty="0"/>
              <a:t>; </a:t>
            </a:r>
            <a:r>
              <a:rPr lang="ru-RU" sz="2000" dirty="0" err="1"/>
              <a:t>створення</a:t>
            </a:r>
            <a:r>
              <a:rPr lang="ru-RU" sz="2000" dirty="0"/>
              <a:t> умов для </a:t>
            </a:r>
            <a:r>
              <a:rPr lang="ru-RU" sz="2000" dirty="0" err="1"/>
              <a:t>обміну</a:t>
            </a:r>
            <a:r>
              <a:rPr lang="ru-RU" sz="2000" dirty="0"/>
              <a:t> </a:t>
            </a:r>
            <a:r>
              <a:rPr lang="ru-RU" sz="2000" dirty="0" err="1"/>
              <a:t>досвідом</a:t>
            </a:r>
            <a:r>
              <a:rPr lang="ru-RU" sz="2000" dirty="0"/>
              <a:t> </a:t>
            </a:r>
            <a:r>
              <a:rPr lang="ru-RU" sz="2000" dirty="0" err="1"/>
              <a:t>роботи</a:t>
            </a:r>
            <a:r>
              <a:rPr lang="ru-RU" sz="2000" dirty="0"/>
              <a:t>.</a:t>
            </a:r>
          </a:p>
        </p:txBody>
      </p:sp>
      <p:pic>
        <p:nvPicPr>
          <p:cNvPr id="5" name="Picture 4" descr="PICT414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43808" y="2564904"/>
            <a:ext cx="5278107" cy="39585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2"/>
            <a:ext cx="784887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I раунд. </a:t>
            </a:r>
            <a:r>
              <a:rPr lang="ru-RU" sz="2000" b="1" dirty="0" err="1">
                <a:solidFill>
                  <a:srgbClr val="C00000"/>
                </a:solidFill>
              </a:rPr>
              <a:t>Психологічний</a:t>
            </a:r>
            <a:r>
              <a:rPr lang="ru-RU" sz="2000" b="1" dirty="0">
                <a:solidFill>
                  <a:srgbClr val="C00000"/>
                </a:solidFill>
              </a:rPr>
              <a:t> портрет </a:t>
            </a:r>
            <a:r>
              <a:rPr lang="ru-RU" sz="2000" b="1" dirty="0" err="1">
                <a:solidFill>
                  <a:srgbClr val="C00000"/>
                </a:solidFill>
              </a:rPr>
              <a:t>сучасного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uk-UA" sz="2000" b="1" dirty="0">
                <a:solidFill>
                  <a:srgbClr val="C00000"/>
                </a:solidFill>
              </a:rPr>
              <a:t>бібліотекаря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</a:p>
          <a:p>
            <a:endParaRPr lang="ru-RU" sz="2000" b="1" dirty="0" smtClean="0"/>
          </a:p>
          <a:p>
            <a:endParaRPr lang="ru-RU" sz="1400" b="1" dirty="0"/>
          </a:p>
          <a:p>
            <a:pPr algn="just"/>
            <a:r>
              <a:rPr lang="ru-RU" sz="2000" b="1" dirty="0" err="1" smtClean="0"/>
              <a:t>Завдання</a:t>
            </a:r>
            <a:r>
              <a:rPr lang="ru-RU" sz="2000" dirty="0"/>
              <a:t>: </a:t>
            </a:r>
            <a:r>
              <a:rPr lang="ru-RU" sz="2000" dirty="0" err="1"/>
              <a:t>створити</a:t>
            </a:r>
            <a:r>
              <a:rPr lang="ru-RU" sz="2000" dirty="0"/>
              <a:t> модель </a:t>
            </a:r>
            <a:r>
              <a:rPr lang="ru-RU" sz="2000" dirty="0" err="1"/>
              <a:t>психологічного</a:t>
            </a:r>
            <a:r>
              <a:rPr lang="ru-RU" sz="2000" dirty="0"/>
              <a:t> портрета </a:t>
            </a:r>
            <a:r>
              <a:rPr lang="ru-RU" sz="2000" dirty="0" err="1"/>
              <a:t>сучасного</a:t>
            </a:r>
            <a:r>
              <a:rPr lang="ru-RU" sz="2000" dirty="0"/>
              <a:t> </a:t>
            </a:r>
            <a:r>
              <a:rPr lang="uk-UA" sz="2000" dirty="0"/>
              <a:t>бібліотекаря</a:t>
            </a:r>
            <a:r>
              <a:rPr lang="ru-RU" sz="2000" dirty="0"/>
              <a:t>, </a:t>
            </a:r>
            <a:r>
              <a:rPr lang="ru-RU" sz="2000" dirty="0" err="1"/>
              <a:t>визначивши</a:t>
            </a:r>
            <a:r>
              <a:rPr lang="ru-RU" sz="2000" dirty="0"/>
              <a:t> </a:t>
            </a:r>
            <a:r>
              <a:rPr lang="ru-RU" sz="2000" dirty="0" err="1"/>
              <a:t>риси</a:t>
            </a:r>
            <a:r>
              <a:rPr lang="ru-RU" sz="2000" dirty="0"/>
              <a:t>: </a:t>
            </a:r>
            <a:r>
              <a:rPr lang="ru-RU" sz="2000" dirty="0" err="1"/>
              <a:t>інтелектуальні</a:t>
            </a:r>
            <a:r>
              <a:rPr lang="ru-RU" sz="2000" dirty="0"/>
              <a:t>; </a:t>
            </a:r>
            <a:r>
              <a:rPr lang="ru-RU" sz="2000" dirty="0" err="1"/>
              <a:t>моральні</a:t>
            </a:r>
            <a:r>
              <a:rPr lang="ru-RU" sz="2000" dirty="0"/>
              <a:t>; </a:t>
            </a:r>
            <a:r>
              <a:rPr lang="ru-RU" sz="2000" dirty="0" err="1"/>
              <a:t>вольові</a:t>
            </a:r>
            <a:r>
              <a:rPr lang="ru-RU" sz="2000" dirty="0"/>
              <a:t>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Час </a:t>
            </a:r>
            <a:r>
              <a:rPr lang="ru-RU" sz="2000" dirty="0" err="1"/>
              <a:t>виконання</a:t>
            </a:r>
            <a:r>
              <a:rPr lang="ru-RU" sz="2000" dirty="0"/>
              <a:t> — 5 </a:t>
            </a:r>
            <a:r>
              <a:rPr lang="ru-RU" sz="2000" dirty="0" err="1"/>
              <a:t>хв</a:t>
            </a:r>
            <a:r>
              <a:rPr lang="ru-RU" sz="2000" dirty="0"/>
              <a:t>. </a:t>
            </a:r>
            <a:r>
              <a:rPr lang="ru-RU" sz="2000" dirty="0" err="1"/>
              <a:t>Оцінювання</a:t>
            </a:r>
            <a:r>
              <a:rPr lang="ru-RU" sz="2000" dirty="0"/>
              <a:t>: 10 </a:t>
            </a:r>
            <a:r>
              <a:rPr lang="ru-RU" sz="2000" dirty="0" err="1"/>
              <a:t>балів</a:t>
            </a:r>
            <a:r>
              <a:rPr lang="ru-RU" sz="2000" dirty="0" smtClean="0"/>
              <a:t>.</a:t>
            </a:r>
          </a:p>
          <a:p>
            <a:endParaRPr lang="uk-UA" dirty="0"/>
          </a:p>
          <a:p>
            <a:endParaRPr lang="ru-RU" dirty="0" smtClean="0"/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282627" name="Picture 3" descr="D:\Pictures\медиа 2012-01-01\DSCN378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2963066"/>
            <a:ext cx="4104456" cy="33801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4" descr="PICT434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9992" y="2996952"/>
            <a:ext cx="4440493" cy="33303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3" name="Rectangle 1"/>
          <p:cNvSpPr>
            <a:spLocks noChangeArrowheads="1"/>
          </p:cNvSpPr>
          <p:nvPr/>
        </p:nvSpPr>
        <p:spPr bwMode="auto">
          <a:xfrm>
            <a:off x="251520" y="538808"/>
            <a:ext cx="856895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II раунд. «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STEM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-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освіта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– це актуально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»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Завдання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 створити тези для пояснення поняття «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STEM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-освіта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»;</a:t>
            </a:r>
            <a:r>
              <a:rPr kumimoji="0" lang="uk-UA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створити глосарій термінів ,що визначають сукупність поняття «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STEM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освіта».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Час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виконання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—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хв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Оцінювання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 1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балів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94914" name="Picture 2" descr="D:\Pictures\медиа 2012-01-01\DSCN37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3356992"/>
            <a:ext cx="3971933" cy="2978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4915" name="Picture 3" descr="D:\Pictures\медиа 2012-01-01\DSCN377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6056" y="3429000"/>
            <a:ext cx="3851920" cy="28889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7" name="Rectangle 1"/>
          <p:cNvSpPr>
            <a:spLocks noChangeArrowheads="1"/>
          </p:cNvSpPr>
          <p:nvPr/>
        </p:nvSpPr>
        <p:spPr bwMode="auto">
          <a:xfrm>
            <a:off x="251520" y="217181"/>
            <a:ext cx="8424936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III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 раунд. Змішане навчання. Тренди в освіті</a:t>
            </a: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Завдання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 сформувати міні-каталог відеороликів про змішане навчання; визначити п’ять основних трендів сучасної освіти;  показати приклади використання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буктрейлерів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у змішаному навчанні. Обмін досвідом роботи.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Час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виконання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—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хв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Оцінювання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 1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5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балів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95938" name="Picture 2" descr="C:\Users\Вита Викторовна\Desktop\Новая папка (2)\фото творча лаб 14.03\1489583229046_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39752" y="3789040"/>
            <a:ext cx="3892374" cy="28868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asivo">
  <a:themeElements>
    <a:clrScheme name="template 3">
      <a:dk1>
        <a:srgbClr val="4D4D4D"/>
      </a:dk1>
      <a:lt1>
        <a:srgbClr val="FFFFFF"/>
      </a:lt1>
      <a:dk2>
        <a:srgbClr val="4D4D4D"/>
      </a:dk2>
      <a:lt2>
        <a:srgbClr val="003399"/>
      </a:lt2>
      <a:accent1>
        <a:srgbClr val="66CCFF"/>
      </a:accent1>
      <a:accent2>
        <a:srgbClr val="3366FF"/>
      </a:accent2>
      <a:accent3>
        <a:srgbClr val="FFFFFF"/>
      </a:accent3>
      <a:accent4>
        <a:srgbClr val="404040"/>
      </a:accent4>
      <a:accent5>
        <a:srgbClr val="B8E2FF"/>
      </a:accent5>
      <a:accent6>
        <a:srgbClr val="2D5CE7"/>
      </a:accent6>
      <a:hlink>
        <a:srgbClr val="FFCC00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333333"/>
        </a:dk1>
        <a:lt1>
          <a:srgbClr val="FFFFFF"/>
        </a:lt1>
        <a:dk2>
          <a:srgbClr val="808080"/>
        </a:dk2>
        <a:lt2>
          <a:srgbClr val="003366"/>
        </a:lt2>
        <a:accent1>
          <a:srgbClr val="6699FF"/>
        </a:accent1>
        <a:accent2>
          <a:srgbClr val="990000"/>
        </a:accent2>
        <a:accent3>
          <a:srgbClr val="FFFFFF"/>
        </a:accent3>
        <a:accent4>
          <a:srgbClr val="2A2A2A"/>
        </a:accent4>
        <a:accent5>
          <a:srgbClr val="B8CAFF"/>
        </a:accent5>
        <a:accent6>
          <a:srgbClr val="8A0000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CC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E2FF"/>
        </a:accent5>
        <a:accent6>
          <a:srgbClr val="2D5CE7"/>
        </a:accent6>
        <a:hlink>
          <a:srgbClr val="FFCC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2D5C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B90000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99CC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8AB9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krasivo</Template>
  <TotalTime>313</TotalTime>
  <Words>294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krasivo</vt:lpstr>
      <vt:lpstr>Психолого-педагогічний брейнстормінг – форма методичної роботи з    бібліотекарями загальноосвітніх шкіл 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Інноваційні форми і методи роботи з бібліотекарями загальноосвітніх шкіл</dc:title>
  <dc:creator>Вита Викторовна</dc:creator>
  <cp:lastModifiedBy>User</cp:lastModifiedBy>
  <cp:revision>48</cp:revision>
  <dcterms:created xsi:type="dcterms:W3CDTF">2017-04-19T05:26:22Z</dcterms:created>
  <dcterms:modified xsi:type="dcterms:W3CDTF">2017-04-19T10:55:37Z</dcterms:modified>
</cp:coreProperties>
</file>