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5" r:id="rId2"/>
    <p:sldMasterId id="2147483887" r:id="rId3"/>
    <p:sldMasterId id="2147483899" r:id="rId4"/>
    <p:sldMasterId id="2147483911" r:id="rId5"/>
    <p:sldMasterId id="2147483924" r:id="rId6"/>
    <p:sldMasterId id="2147483936" r:id="rId7"/>
    <p:sldMasterId id="2147483949" r:id="rId8"/>
    <p:sldMasterId id="2147483961" r:id="rId9"/>
    <p:sldMasterId id="2147483974" r:id="rId10"/>
    <p:sldMasterId id="2147483986" r:id="rId11"/>
    <p:sldMasterId id="2147484004" r:id="rId12"/>
    <p:sldMasterId id="2147484017" r:id="rId13"/>
    <p:sldMasterId id="2147484030" r:id="rId14"/>
    <p:sldMasterId id="2147484042" r:id="rId15"/>
  </p:sldMasterIdLst>
  <p:notesMasterIdLst>
    <p:notesMasterId r:id="rId81"/>
  </p:notesMasterIdLst>
  <p:sldIdLst>
    <p:sldId id="343" r:id="rId16"/>
    <p:sldId id="408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88" r:id="rId30"/>
    <p:sldId id="389" r:id="rId31"/>
    <p:sldId id="390" r:id="rId32"/>
    <p:sldId id="391" r:id="rId33"/>
    <p:sldId id="392" r:id="rId34"/>
    <p:sldId id="397" r:id="rId35"/>
    <p:sldId id="398" r:id="rId36"/>
    <p:sldId id="399" r:id="rId37"/>
    <p:sldId id="400" r:id="rId38"/>
    <p:sldId id="401" r:id="rId39"/>
    <p:sldId id="402" r:id="rId40"/>
    <p:sldId id="393" r:id="rId41"/>
    <p:sldId id="394" r:id="rId42"/>
    <p:sldId id="395" r:id="rId43"/>
    <p:sldId id="396" r:id="rId44"/>
    <p:sldId id="365" r:id="rId45"/>
    <p:sldId id="366" r:id="rId46"/>
    <p:sldId id="367" r:id="rId47"/>
    <p:sldId id="368" r:id="rId48"/>
    <p:sldId id="362" r:id="rId49"/>
    <p:sldId id="369" r:id="rId50"/>
    <p:sldId id="364" r:id="rId51"/>
    <p:sldId id="356" r:id="rId52"/>
    <p:sldId id="357" r:id="rId53"/>
    <p:sldId id="358" r:id="rId54"/>
    <p:sldId id="359" r:id="rId55"/>
    <p:sldId id="360" r:id="rId56"/>
    <p:sldId id="361" r:id="rId57"/>
    <p:sldId id="403" r:id="rId58"/>
    <p:sldId id="404" r:id="rId59"/>
    <p:sldId id="405" r:id="rId60"/>
    <p:sldId id="406" r:id="rId61"/>
    <p:sldId id="407" r:id="rId62"/>
    <p:sldId id="385" r:id="rId63"/>
    <p:sldId id="386" r:id="rId64"/>
    <p:sldId id="387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83" r:id="rId79"/>
    <p:sldId id="384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9933"/>
    <a:srgbClr val="FFCC00"/>
    <a:srgbClr val="3D72AD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60"/>
  </p:normalViewPr>
  <p:slideViewPr>
    <p:cSldViewPr>
      <p:cViewPr>
        <p:scale>
          <a:sx n="60" d="100"/>
          <a:sy n="60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presProps" Target="presProps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02CE8-7058-4E6C-968C-038DC6A9F24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CDE039-F1C1-4E29-9932-3CA24D91F675}">
      <dgm:prSet phldrT="[Текст]"/>
      <dgm:spPr/>
      <dgm:t>
        <a:bodyPr anchor="t"/>
        <a:lstStyle/>
        <a:p>
          <a:pPr algn="ctr"/>
          <a:r>
            <a:rPr lang="uk-UA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                Районне методичне     об'єднання </a:t>
          </a:r>
        </a:p>
        <a:p>
          <a:pPr algn="ctr"/>
          <a:r>
            <a:rPr lang="uk-UA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/>
          </a:r>
          <a:br>
            <a:rPr lang="uk-UA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</a:br>
          <a:r>
            <a:rPr lang="uk-UA" dirty="0" smtClean="0">
              <a:latin typeface="Arial" pitchFamily="34" charset="0"/>
              <a:cs typeface="Arial" pitchFamily="34" charset="0"/>
            </a:rPr>
            <a:t>Проблема: </a:t>
          </a:r>
          <a:r>
            <a:rPr lang="uk-UA" i="1" dirty="0" smtClean="0">
              <a:latin typeface="Arial" pitchFamily="34" charset="0"/>
              <a:cs typeface="Arial" pitchFamily="34" charset="0"/>
            </a:rPr>
            <a:t>“В</a:t>
          </a:r>
          <a:r>
            <a:rPr lang="ru-RU" i="1" dirty="0" err="1" smtClean="0">
              <a:latin typeface="Arial" pitchFamily="34" charset="0"/>
              <a:cs typeface="Arial" pitchFamily="34" charset="0"/>
            </a:rPr>
            <a:t>икористання</a:t>
          </a:r>
          <a:r>
            <a:rPr lang="ru-RU" i="1" dirty="0" smtClean="0">
              <a:latin typeface="Arial" pitchFamily="34" charset="0"/>
              <a:cs typeface="Arial" pitchFamily="34" charset="0"/>
            </a:rPr>
            <a:t> ІКТ в </a:t>
          </a:r>
          <a:r>
            <a:rPr lang="ru-RU" i="1" dirty="0" err="1" smtClean="0">
              <a:latin typeface="Arial" pitchFamily="34" charset="0"/>
              <a:cs typeface="Arial" pitchFamily="34" charset="0"/>
            </a:rPr>
            <a:t>процесі</a:t>
          </a:r>
          <a:r>
            <a:rPr lang="ru-RU" i="1" dirty="0" smtClean="0">
              <a:latin typeface="Arial" pitchFamily="34" charset="0"/>
              <a:cs typeface="Arial" pitchFamily="34" charset="0"/>
            </a:rPr>
            <a:t> </a:t>
          </a:r>
          <a:r>
            <a:rPr lang="ru-RU" i="1" dirty="0" err="1" smtClean="0">
              <a:latin typeface="Arial" pitchFamily="34" charset="0"/>
              <a:cs typeface="Arial" pitchFamily="34" charset="0"/>
            </a:rPr>
            <a:t>проектно-технологічної</a:t>
          </a:r>
          <a:r>
            <a:rPr lang="ru-RU" i="1" dirty="0" smtClean="0">
              <a:latin typeface="Arial" pitchFamily="34" charset="0"/>
              <a:cs typeface="Arial" pitchFamily="34" charset="0"/>
            </a:rPr>
            <a:t> </a:t>
          </a:r>
          <a:r>
            <a:rPr lang="ru-RU" i="1" dirty="0" err="1" smtClean="0">
              <a:latin typeface="Arial" pitchFamily="34" charset="0"/>
              <a:cs typeface="Arial" pitchFamily="34" charset="0"/>
            </a:rPr>
            <a:t>діяльності</a:t>
          </a:r>
          <a:r>
            <a:rPr lang="ru-RU" i="1" dirty="0" smtClean="0">
              <a:latin typeface="Arial" pitchFamily="34" charset="0"/>
              <a:cs typeface="Arial" pitchFamily="34" charset="0"/>
            </a:rPr>
            <a:t> </a:t>
          </a:r>
          <a:r>
            <a:rPr lang="ru-RU" i="1" dirty="0" err="1" smtClean="0">
              <a:latin typeface="Arial" pitchFamily="34" charset="0"/>
              <a:cs typeface="Arial" pitchFamily="34" charset="0"/>
            </a:rPr>
            <a:t>учнів</a:t>
          </a:r>
          <a:r>
            <a:rPr lang="ru-RU" i="1" dirty="0" smtClean="0">
              <a:latin typeface="Arial" pitchFamily="34" charset="0"/>
              <a:cs typeface="Arial" pitchFamily="34" charset="0"/>
            </a:rPr>
            <a:t> як основа </a:t>
          </a:r>
          <a:r>
            <a:rPr lang="ru-RU" i="1" dirty="0" err="1" smtClean="0">
              <a:latin typeface="Arial" pitchFamily="34" charset="0"/>
              <a:cs typeface="Arial" pitchFamily="34" charset="0"/>
            </a:rPr>
            <a:t>оновлення</a:t>
          </a:r>
          <a:r>
            <a:rPr lang="ru-RU" i="1" dirty="0" smtClean="0">
              <a:latin typeface="Arial" pitchFamily="34" charset="0"/>
              <a:cs typeface="Arial" pitchFamily="34" charset="0"/>
            </a:rPr>
            <a:t> </a:t>
          </a:r>
          <a:r>
            <a:rPr lang="ru-RU" i="1" dirty="0" err="1" smtClean="0">
              <a:latin typeface="Arial" pitchFamily="34" charset="0"/>
              <a:cs typeface="Arial" pitchFamily="34" charset="0"/>
            </a:rPr>
            <a:t>змісту</a:t>
          </a:r>
          <a:r>
            <a:rPr lang="ru-RU" i="1" dirty="0" smtClean="0">
              <a:latin typeface="Arial" pitchFamily="34" charset="0"/>
              <a:cs typeface="Arial" pitchFamily="34" charset="0"/>
            </a:rPr>
            <a:t> трудового </a:t>
          </a:r>
          <a:r>
            <a:rPr lang="ru-RU" i="1" dirty="0" err="1" smtClean="0">
              <a:latin typeface="Arial" pitchFamily="34" charset="0"/>
              <a:cs typeface="Arial" pitchFamily="34" charset="0"/>
            </a:rPr>
            <a:t>навчання</a:t>
          </a:r>
          <a:r>
            <a:rPr lang="ru-RU" i="1" dirty="0" smtClean="0">
              <a:latin typeface="Arial" pitchFamily="34" charset="0"/>
              <a:cs typeface="Arial" pitchFamily="34" charset="0"/>
            </a:rPr>
            <a:t>”</a:t>
          </a:r>
          <a:r>
            <a:rPr lang="uk-UA" i="1" dirty="0" smtClean="0">
              <a:latin typeface="Arial" pitchFamily="34" charset="0"/>
              <a:cs typeface="Arial" pitchFamily="34" charset="0"/>
            </a:rPr>
            <a:t>  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CF6BE4D6-3BDC-463B-BD00-94BFFD3BB9B1}" type="parTrans" cxnId="{A5E5C77D-6E45-48DC-B43D-C556AD51FC56}">
      <dgm:prSet/>
      <dgm:spPr/>
      <dgm:t>
        <a:bodyPr/>
        <a:lstStyle/>
        <a:p>
          <a:endParaRPr lang="ru-RU"/>
        </a:p>
      </dgm:t>
    </dgm:pt>
    <dgm:pt modelId="{20CCCF42-7A3C-48C7-8575-D14EB1A63A12}" type="sibTrans" cxnId="{A5E5C77D-6E45-48DC-B43D-C556AD51FC56}">
      <dgm:prSet/>
      <dgm:spPr/>
      <dgm:t>
        <a:bodyPr/>
        <a:lstStyle/>
        <a:p>
          <a:endParaRPr lang="ru-RU"/>
        </a:p>
      </dgm:t>
    </dgm:pt>
    <dgm:pt modelId="{0472DEC2-2B96-42CD-860B-3250BC3B1C94}">
      <dgm:prSet phldrT="[Текст]"/>
      <dgm:spPr/>
      <dgm:t>
        <a:bodyPr anchor="t"/>
        <a:lstStyle/>
        <a:p>
          <a:r>
            <a:rPr lang="uk-U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Школа </a:t>
          </a:r>
        </a:p>
        <a:p>
          <a:r>
            <a:rPr lang="uk-U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педагогічного досвіду</a:t>
          </a:r>
          <a:br>
            <a:rPr lang="uk-U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</a:br>
          <a:r>
            <a:rPr lang="uk-UA" dirty="0" smtClean="0">
              <a:latin typeface="Arial" pitchFamily="34" charset="0"/>
              <a:cs typeface="Arial" pitchFamily="34" charset="0"/>
            </a:rPr>
            <a:t/>
          </a:r>
          <a:br>
            <a:rPr lang="uk-UA" dirty="0" smtClean="0">
              <a:latin typeface="Arial" pitchFamily="34" charset="0"/>
              <a:cs typeface="Arial" pitchFamily="34" charset="0"/>
            </a:rPr>
          </a:br>
          <a:r>
            <a:rPr lang="uk-UA" dirty="0" smtClean="0">
              <a:latin typeface="Arial" pitchFamily="34" charset="0"/>
              <a:cs typeface="Arial" pitchFamily="34" charset="0"/>
            </a:rPr>
            <a:t>Проблема: </a:t>
          </a:r>
          <a:r>
            <a:rPr lang="uk-UA" i="1" dirty="0" err="1" smtClean="0">
              <a:latin typeface="Arial" pitchFamily="34" charset="0"/>
              <a:cs typeface="Arial" pitchFamily="34" charset="0"/>
            </a:rPr>
            <a:t>“Проектна</a:t>
          </a:r>
          <a:r>
            <a:rPr lang="uk-UA" i="1" dirty="0" smtClean="0">
              <a:latin typeface="Arial" pitchFamily="34" charset="0"/>
              <a:cs typeface="Arial" pitchFamily="34" charset="0"/>
            </a:rPr>
            <a:t> технологія – модель </a:t>
          </a:r>
          <a:r>
            <a:rPr lang="uk-UA" i="1" dirty="0" err="1" smtClean="0">
              <a:latin typeface="Arial" pitchFamily="34" charset="0"/>
              <a:cs typeface="Arial" pitchFamily="34" charset="0"/>
            </a:rPr>
            <a:t>особистісно</a:t>
          </a:r>
          <a:r>
            <a:rPr lang="uk-UA" i="1" dirty="0" smtClean="0">
              <a:latin typeface="Arial" pitchFamily="34" charset="0"/>
              <a:cs typeface="Arial" pitchFamily="34" charset="0"/>
            </a:rPr>
            <a:t> зорієнтованого процесу </a:t>
          </a:r>
          <a:r>
            <a:rPr lang="uk-UA" i="1" dirty="0" err="1" smtClean="0">
              <a:latin typeface="Arial" pitchFamily="34" charset="0"/>
              <a:cs typeface="Arial" pitchFamily="34" charset="0"/>
            </a:rPr>
            <a:t>навчання”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C17A9292-7A90-4312-A8AB-EACA178ADDC2}" type="parTrans" cxnId="{DFD10EB0-B1AA-48E4-BB59-1E9C62B303E7}">
      <dgm:prSet/>
      <dgm:spPr/>
      <dgm:t>
        <a:bodyPr/>
        <a:lstStyle/>
        <a:p>
          <a:endParaRPr lang="ru-RU"/>
        </a:p>
      </dgm:t>
    </dgm:pt>
    <dgm:pt modelId="{FC71485C-4968-4728-9A69-3EC5AB045EFA}" type="sibTrans" cxnId="{DFD10EB0-B1AA-48E4-BB59-1E9C62B303E7}">
      <dgm:prSet/>
      <dgm:spPr/>
      <dgm:t>
        <a:bodyPr/>
        <a:lstStyle/>
        <a:p>
          <a:endParaRPr lang="ru-RU"/>
        </a:p>
      </dgm:t>
    </dgm:pt>
    <dgm:pt modelId="{EC550C65-090F-4624-B3FF-8AEACB4005E0}">
      <dgm:prSet phldrT="[Текст]"/>
      <dgm:spPr/>
      <dgm:t>
        <a:bodyPr anchor="t"/>
        <a:lstStyle/>
        <a:p>
          <a:pPr>
            <a:lnSpc>
              <a:spcPct val="100000"/>
            </a:lnSpc>
          </a:pPr>
          <a:r>
            <a:rPr lang="uk-U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Школа управлінської майстерності керівників МНВК</a:t>
          </a:r>
          <a:endParaRPr lang="ru-RU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endParaRPr lang="ru-RU" b="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uk-UA" b="0" dirty="0" smtClean="0">
              <a:latin typeface="Arial" pitchFamily="34" charset="0"/>
              <a:cs typeface="Arial" pitchFamily="34" charset="0"/>
            </a:rPr>
            <a:t>Проблема: </a:t>
          </a:r>
          <a:r>
            <a:rPr lang="ru-RU" b="0" i="1" dirty="0" smtClean="0">
              <a:latin typeface="Arial" pitchFamily="34" charset="0"/>
              <a:cs typeface="Arial" pitchFamily="34" charset="0"/>
            </a:rPr>
            <a:t>“</a:t>
          </a:r>
          <a:r>
            <a:rPr lang="uk-UA" b="0" i="1" dirty="0" smtClean="0">
              <a:latin typeface="Arial" pitchFamily="34" charset="0"/>
              <a:cs typeface="Arial" pitchFamily="34" charset="0"/>
            </a:rPr>
            <a:t>Профільна школа: організація та управління</a:t>
          </a:r>
          <a:r>
            <a:rPr lang="ru-RU" b="0" i="1" dirty="0" smtClean="0">
              <a:latin typeface="Arial" pitchFamily="34" charset="0"/>
              <a:cs typeface="Arial" pitchFamily="34" charset="0"/>
            </a:rPr>
            <a:t>”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7173A4A6-4432-4ED6-B2BA-5D76077E7C11}" type="parTrans" cxnId="{01402175-5175-42E7-83F2-9236B9BEC493}">
      <dgm:prSet/>
      <dgm:spPr/>
      <dgm:t>
        <a:bodyPr/>
        <a:lstStyle/>
        <a:p>
          <a:endParaRPr lang="ru-RU"/>
        </a:p>
      </dgm:t>
    </dgm:pt>
    <dgm:pt modelId="{F5330850-DA47-4B16-8AFE-8BE15E99EA75}" type="sibTrans" cxnId="{01402175-5175-42E7-83F2-9236B9BEC493}">
      <dgm:prSet/>
      <dgm:spPr/>
      <dgm:t>
        <a:bodyPr/>
        <a:lstStyle/>
        <a:p>
          <a:endParaRPr lang="ru-RU"/>
        </a:p>
      </dgm:t>
    </dgm:pt>
    <dgm:pt modelId="{41CE001B-7513-4F59-996A-7E3D8F2EA90E}">
      <dgm:prSet/>
      <dgm:spPr/>
      <dgm:t>
        <a:bodyPr anchor="t"/>
        <a:lstStyle/>
        <a:p>
          <a:r>
            <a:rPr lang="uk-U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Творча група вчителів трудового навчання</a:t>
          </a:r>
          <a:r>
            <a:rPr lang="uk-UA" dirty="0" smtClean="0">
              <a:latin typeface="Arial" pitchFamily="34" charset="0"/>
              <a:cs typeface="Arial" pitchFamily="34" charset="0"/>
            </a:rPr>
            <a:t/>
          </a:r>
          <a:br>
            <a:rPr lang="uk-UA" dirty="0" smtClean="0">
              <a:latin typeface="Arial" pitchFamily="34" charset="0"/>
              <a:cs typeface="Arial" pitchFamily="34" charset="0"/>
            </a:rPr>
          </a:br>
          <a:r>
            <a:rPr lang="uk-UA" dirty="0" smtClean="0">
              <a:latin typeface="Arial" pitchFamily="34" charset="0"/>
              <a:cs typeface="Arial" pitchFamily="34" charset="0"/>
            </a:rPr>
            <a:t/>
          </a:r>
          <a:br>
            <a:rPr lang="uk-UA" dirty="0" smtClean="0">
              <a:latin typeface="Arial" pitchFamily="34" charset="0"/>
              <a:cs typeface="Arial" pitchFamily="34" charset="0"/>
            </a:rPr>
          </a:br>
          <a:r>
            <a:rPr lang="uk-UA" dirty="0" smtClean="0">
              <a:latin typeface="Arial" pitchFamily="34" charset="0"/>
              <a:cs typeface="Arial" pitchFamily="34" charset="0"/>
            </a:rPr>
            <a:t>Проблема: </a:t>
          </a:r>
          <a:r>
            <a:rPr lang="uk-UA" i="1" dirty="0" err="1" smtClean="0">
              <a:latin typeface="Arial" pitchFamily="34" charset="0"/>
              <a:cs typeface="Arial" pitchFamily="34" charset="0"/>
            </a:rPr>
            <a:t>“Творчий</a:t>
          </a:r>
          <a:r>
            <a:rPr lang="uk-UA" i="1" dirty="0" smtClean="0">
              <a:latin typeface="Arial" pitchFamily="34" charset="0"/>
              <a:cs typeface="Arial" pitchFamily="34" charset="0"/>
            </a:rPr>
            <a:t> підхід до впровадження варіативних модулів на уроках трудового навчання та </a:t>
          </a:r>
          <a:r>
            <a:rPr lang="uk-UA" i="1" dirty="0" err="1" smtClean="0">
              <a:latin typeface="Arial" pitchFamily="34" charset="0"/>
              <a:cs typeface="Arial" pitchFamily="34" charset="0"/>
            </a:rPr>
            <a:t>технологій”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A2401249-0808-4CAF-B704-009CF6CDA102}" type="parTrans" cxnId="{6C09E322-2482-4C07-95AB-B27C3BC7CDB2}">
      <dgm:prSet/>
      <dgm:spPr/>
      <dgm:t>
        <a:bodyPr/>
        <a:lstStyle/>
        <a:p>
          <a:endParaRPr lang="ru-RU"/>
        </a:p>
      </dgm:t>
    </dgm:pt>
    <dgm:pt modelId="{2E605552-15F6-4B98-9194-4DCEC18E59EE}" type="sibTrans" cxnId="{6C09E322-2482-4C07-95AB-B27C3BC7CDB2}">
      <dgm:prSet/>
      <dgm:spPr/>
      <dgm:t>
        <a:bodyPr/>
        <a:lstStyle/>
        <a:p>
          <a:endParaRPr lang="ru-RU"/>
        </a:p>
      </dgm:t>
    </dgm:pt>
    <dgm:pt modelId="{FC7AC706-C5FC-4E0F-9E28-4B9A6E15C91E}" type="pres">
      <dgm:prSet presAssocID="{9EB02CE8-7058-4E6C-968C-038DC6A9F2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ED2F2-8F7C-494C-BA44-F91D0304CDA9}" type="pres">
      <dgm:prSet presAssocID="{DACDE039-F1C1-4E29-9932-3CA24D91F6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B8B0C-A2F0-43B2-9924-98CBB3E87181}" type="pres">
      <dgm:prSet presAssocID="{20CCCF42-7A3C-48C7-8575-D14EB1A63A12}" presName="sibTrans" presStyleCnt="0"/>
      <dgm:spPr/>
    </dgm:pt>
    <dgm:pt modelId="{A2CEB7F9-2CA5-4B7C-B057-AA16A7E53461}" type="pres">
      <dgm:prSet presAssocID="{0472DEC2-2B96-42CD-860B-3250BC3B1C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B4A62-5F8D-4894-84D1-494493E9B77E}" type="pres">
      <dgm:prSet presAssocID="{FC71485C-4968-4728-9A69-3EC5AB045EFA}" presName="sibTrans" presStyleCnt="0"/>
      <dgm:spPr/>
    </dgm:pt>
    <dgm:pt modelId="{189C1CB8-4E53-4156-BFF7-28B288D9FAD8}" type="pres">
      <dgm:prSet presAssocID="{41CE001B-7513-4F59-996A-7E3D8F2EA9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5BD56-2458-47BA-8721-156F16E82022}" type="pres">
      <dgm:prSet presAssocID="{2E605552-15F6-4B98-9194-4DCEC18E59EE}" presName="sibTrans" presStyleCnt="0"/>
      <dgm:spPr/>
    </dgm:pt>
    <dgm:pt modelId="{3BDFDA53-51B5-4603-A642-1D2442D8B42D}" type="pres">
      <dgm:prSet presAssocID="{EC550C65-090F-4624-B3FF-8AEACB4005E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10EB0-B1AA-48E4-BB59-1E9C62B303E7}" srcId="{9EB02CE8-7058-4E6C-968C-038DC6A9F24B}" destId="{0472DEC2-2B96-42CD-860B-3250BC3B1C94}" srcOrd="1" destOrd="0" parTransId="{C17A9292-7A90-4312-A8AB-EACA178ADDC2}" sibTransId="{FC71485C-4968-4728-9A69-3EC5AB045EFA}"/>
    <dgm:cxn modelId="{1B173173-FA7E-4F79-A6FC-7CE37DF2697A}" type="presOf" srcId="{9EB02CE8-7058-4E6C-968C-038DC6A9F24B}" destId="{FC7AC706-C5FC-4E0F-9E28-4B9A6E15C91E}" srcOrd="0" destOrd="0" presId="urn:microsoft.com/office/officeart/2005/8/layout/default"/>
    <dgm:cxn modelId="{628EBEE0-B2C3-4C97-9D35-405817EDFAFB}" type="presOf" srcId="{0472DEC2-2B96-42CD-860B-3250BC3B1C94}" destId="{A2CEB7F9-2CA5-4B7C-B057-AA16A7E53461}" srcOrd="0" destOrd="0" presId="urn:microsoft.com/office/officeart/2005/8/layout/default"/>
    <dgm:cxn modelId="{6C09E322-2482-4C07-95AB-B27C3BC7CDB2}" srcId="{9EB02CE8-7058-4E6C-968C-038DC6A9F24B}" destId="{41CE001B-7513-4F59-996A-7E3D8F2EA90E}" srcOrd="2" destOrd="0" parTransId="{A2401249-0808-4CAF-B704-009CF6CDA102}" sibTransId="{2E605552-15F6-4B98-9194-4DCEC18E59EE}"/>
    <dgm:cxn modelId="{01402175-5175-42E7-83F2-9236B9BEC493}" srcId="{9EB02CE8-7058-4E6C-968C-038DC6A9F24B}" destId="{EC550C65-090F-4624-B3FF-8AEACB4005E0}" srcOrd="3" destOrd="0" parTransId="{7173A4A6-4432-4ED6-B2BA-5D76077E7C11}" sibTransId="{F5330850-DA47-4B16-8AFE-8BE15E99EA75}"/>
    <dgm:cxn modelId="{A5E5C77D-6E45-48DC-B43D-C556AD51FC56}" srcId="{9EB02CE8-7058-4E6C-968C-038DC6A9F24B}" destId="{DACDE039-F1C1-4E29-9932-3CA24D91F675}" srcOrd="0" destOrd="0" parTransId="{CF6BE4D6-3BDC-463B-BD00-94BFFD3BB9B1}" sibTransId="{20CCCF42-7A3C-48C7-8575-D14EB1A63A12}"/>
    <dgm:cxn modelId="{B82238D2-41B4-43DB-8BF8-0A96CD3F0D53}" type="presOf" srcId="{DACDE039-F1C1-4E29-9932-3CA24D91F675}" destId="{150ED2F2-8F7C-494C-BA44-F91D0304CDA9}" srcOrd="0" destOrd="0" presId="urn:microsoft.com/office/officeart/2005/8/layout/default"/>
    <dgm:cxn modelId="{588FB430-1C0F-4E77-BCC0-56872C5EA516}" type="presOf" srcId="{41CE001B-7513-4F59-996A-7E3D8F2EA90E}" destId="{189C1CB8-4E53-4156-BFF7-28B288D9FAD8}" srcOrd="0" destOrd="0" presId="urn:microsoft.com/office/officeart/2005/8/layout/default"/>
    <dgm:cxn modelId="{B9E1F7C2-61C1-4483-8A2C-0337499FB95C}" type="presOf" srcId="{EC550C65-090F-4624-B3FF-8AEACB4005E0}" destId="{3BDFDA53-51B5-4603-A642-1D2442D8B42D}" srcOrd="0" destOrd="0" presId="urn:microsoft.com/office/officeart/2005/8/layout/default"/>
    <dgm:cxn modelId="{02C1B2BA-75FE-4182-AF79-73C72357CB5C}" type="presParOf" srcId="{FC7AC706-C5FC-4E0F-9E28-4B9A6E15C91E}" destId="{150ED2F2-8F7C-494C-BA44-F91D0304CDA9}" srcOrd="0" destOrd="0" presId="urn:microsoft.com/office/officeart/2005/8/layout/default"/>
    <dgm:cxn modelId="{68928CE4-F064-42AB-8273-145B20314E02}" type="presParOf" srcId="{FC7AC706-C5FC-4E0F-9E28-4B9A6E15C91E}" destId="{C51B8B0C-A2F0-43B2-9924-98CBB3E87181}" srcOrd="1" destOrd="0" presId="urn:microsoft.com/office/officeart/2005/8/layout/default"/>
    <dgm:cxn modelId="{E2AEA1AF-5CE1-46BD-B678-C0FAA0B08F02}" type="presParOf" srcId="{FC7AC706-C5FC-4E0F-9E28-4B9A6E15C91E}" destId="{A2CEB7F9-2CA5-4B7C-B057-AA16A7E53461}" srcOrd="2" destOrd="0" presId="urn:microsoft.com/office/officeart/2005/8/layout/default"/>
    <dgm:cxn modelId="{6752401F-151C-4CE2-A67D-60F6CEB5A260}" type="presParOf" srcId="{FC7AC706-C5FC-4E0F-9E28-4B9A6E15C91E}" destId="{027B4A62-5F8D-4894-84D1-494493E9B77E}" srcOrd="3" destOrd="0" presId="urn:microsoft.com/office/officeart/2005/8/layout/default"/>
    <dgm:cxn modelId="{B6202297-D02B-437A-A088-3772498FB89A}" type="presParOf" srcId="{FC7AC706-C5FC-4E0F-9E28-4B9A6E15C91E}" destId="{189C1CB8-4E53-4156-BFF7-28B288D9FAD8}" srcOrd="4" destOrd="0" presId="urn:microsoft.com/office/officeart/2005/8/layout/default"/>
    <dgm:cxn modelId="{F23709A7-3491-484B-99F9-9167CF1A058D}" type="presParOf" srcId="{FC7AC706-C5FC-4E0F-9E28-4B9A6E15C91E}" destId="{9055BD56-2458-47BA-8721-156F16E82022}" srcOrd="5" destOrd="0" presId="urn:microsoft.com/office/officeart/2005/8/layout/default"/>
    <dgm:cxn modelId="{C9FC1DB5-B709-4A2A-AC45-0297F2B20D9D}" type="presParOf" srcId="{FC7AC706-C5FC-4E0F-9E28-4B9A6E15C91E}" destId="{3BDFDA53-51B5-4603-A642-1D2442D8B42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0ED2F2-8F7C-494C-BA44-F91D0304CDA9}">
      <dsp:nvSpPr>
        <dsp:cNvPr id="0" name=""/>
        <dsp:cNvSpPr/>
      </dsp:nvSpPr>
      <dsp:spPr>
        <a:xfrm>
          <a:off x="939" y="285424"/>
          <a:ext cx="3663962" cy="2198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                Районне методичне     об'єднання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/>
          </a:r>
          <a:br>
            <a:rPr lang="uk-UA" sz="1800" kern="12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</a:br>
          <a:r>
            <a:rPr lang="uk-UA" sz="1800" kern="1200" dirty="0" smtClean="0">
              <a:latin typeface="Arial" pitchFamily="34" charset="0"/>
              <a:cs typeface="Arial" pitchFamily="34" charset="0"/>
            </a:rPr>
            <a:t>Проблема: 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“В</a:t>
          </a:r>
          <a:r>
            <a:rPr lang="ru-RU" sz="1800" i="1" kern="1200" dirty="0" err="1" smtClean="0">
              <a:latin typeface="Arial" pitchFamily="34" charset="0"/>
              <a:cs typeface="Arial" pitchFamily="34" charset="0"/>
            </a:rPr>
            <a:t>икористання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ІКТ в </a:t>
          </a:r>
          <a:r>
            <a:rPr lang="ru-RU" sz="1800" i="1" kern="1200" dirty="0" err="1" smtClean="0">
              <a:latin typeface="Arial" pitchFamily="34" charset="0"/>
              <a:cs typeface="Arial" pitchFamily="34" charset="0"/>
            </a:rPr>
            <a:t>процесі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 smtClean="0">
              <a:latin typeface="Arial" pitchFamily="34" charset="0"/>
              <a:cs typeface="Arial" pitchFamily="34" charset="0"/>
            </a:rPr>
            <a:t>проектно-технологічної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 smtClean="0">
              <a:latin typeface="Arial" pitchFamily="34" charset="0"/>
              <a:cs typeface="Arial" pitchFamily="34" charset="0"/>
            </a:rPr>
            <a:t>діяльності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 smtClean="0">
              <a:latin typeface="Arial" pitchFamily="34" charset="0"/>
              <a:cs typeface="Arial" pitchFamily="34" charset="0"/>
            </a:rPr>
            <a:t>учнів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як основа </a:t>
          </a:r>
          <a:r>
            <a:rPr lang="ru-RU" sz="1800" i="1" kern="1200" dirty="0" err="1" smtClean="0">
              <a:latin typeface="Arial" pitchFamily="34" charset="0"/>
              <a:cs typeface="Arial" pitchFamily="34" charset="0"/>
            </a:rPr>
            <a:t>оновлення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 smtClean="0">
              <a:latin typeface="Arial" pitchFamily="34" charset="0"/>
              <a:cs typeface="Arial" pitchFamily="34" charset="0"/>
            </a:rPr>
            <a:t>змісту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трудового </a:t>
          </a:r>
          <a:r>
            <a:rPr lang="ru-RU" sz="1800" i="1" kern="1200" dirty="0" err="1" smtClean="0">
              <a:latin typeface="Arial" pitchFamily="34" charset="0"/>
              <a:cs typeface="Arial" pitchFamily="34" charset="0"/>
            </a:rPr>
            <a:t>навчання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”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  </a:t>
          </a:r>
          <a:endParaRPr lang="ru-RU" sz="1800" i="1" kern="1200" dirty="0">
            <a:latin typeface="Arial" pitchFamily="34" charset="0"/>
            <a:cs typeface="Arial" pitchFamily="34" charset="0"/>
          </a:endParaRPr>
        </a:p>
      </dsp:txBody>
      <dsp:txXfrm>
        <a:off x="939" y="285424"/>
        <a:ext cx="3663962" cy="2198377"/>
      </dsp:txXfrm>
    </dsp:sp>
    <dsp:sp modelId="{A2CEB7F9-2CA5-4B7C-B057-AA16A7E53461}">
      <dsp:nvSpPr>
        <dsp:cNvPr id="0" name=""/>
        <dsp:cNvSpPr/>
      </dsp:nvSpPr>
      <dsp:spPr>
        <a:xfrm>
          <a:off x="4031298" y="285424"/>
          <a:ext cx="3663962" cy="2198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Школа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педагогічного досвіду</a:t>
          </a:r>
          <a:br>
            <a:rPr lang="uk-UA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</a:br>
          <a:r>
            <a:rPr lang="uk-UA" sz="1800" kern="1200" dirty="0" smtClean="0">
              <a:latin typeface="Arial" pitchFamily="34" charset="0"/>
              <a:cs typeface="Arial" pitchFamily="34" charset="0"/>
            </a:rPr>
            <a:t/>
          </a:r>
          <a:br>
            <a:rPr lang="uk-UA" sz="1800" kern="1200" dirty="0" smtClean="0">
              <a:latin typeface="Arial" pitchFamily="34" charset="0"/>
              <a:cs typeface="Arial" pitchFamily="34" charset="0"/>
            </a:rPr>
          </a:br>
          <a:r>
            <a:rPr lang="uk-UA" sz="1800" kern="1200" dirty="0" smtClean="0">
              <a:latin typeface="Arial" pitchFamily="34" charset="0"/>
              <a:cs typeface="Arial" pitchFamily="34" charset="0"/>
            </a:rPr>
            <a:t>Проблема: </a:t>
          </a:r>
          <a:r>
            <a:rPr lang="uk-UA" sz="1800" i="1" kern="1200" dirty="0" err="1" smtClean="0">
              <a:latin typeface="Arial" pitchFamily="34" charset="0"/>
              <a:cs typeface="Arial" pitchFamily="34" charset="0"/>
            </a:rPr>
            <a:t>“Проектна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 технологія – модель </a:t>
          </a:r>
          <a:r>
            <a:rPr lang="uk-UA" sz="1800" i="1" kern="1200" dirty="0" err="1" smtClean="0">
              <a:latin typeface="Arial" pitchFamily="34" charset="0"/>
              <a:cs typeface="Arial" pitchFamily="34" charset="0"/>
            </a:rPr>
            <a:t>особистісно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 зорієнтованого процесу </a:t>
          </a:r>
          <a:r>
            <a:rPr lang="uk-UA" sz="1800" i="1" kern="1200" dirty="0" err="1" smtClean="0">
              <a:latin typeface="Arial" pitchFamily="34" charset="0"/>
              <a:cs typeface="Arial" pitchFamily="34" charset="0"/>
            </a:rPr>
            <a:t>навчання”</a:t>
          </a:r>
          <a:endParaRPr lang="ru-RU" sz="1800" i="1" kern="1200" dirty="0">
            <a:latin typeface="Arial" pitchFamily="34" charset="0"/>
            <a:cs typeface="Arial" pitchFamily="34" charset="0"/>
          </a:endParaRPr>
        </a:p>
      </dsp:txBody>
      <dsp:txXfrm>
        <a:off x="4031298" y="285424"/>
        <a:ext cx="3663962" cy="2198377"/>
      </dsp:txXfrm>
    </dsp:sp>
    <dsp:sp modelId="{189C1CB8-4E53-4156-BFF7-28B288D9FAD8}">
      <dsp:nvSpPr>
        <dsp:cNvPr id="0" name=""/>
        <dsp:cNvSpPr/>
      </dsp:nvSpPr>
      <dsp:spPr>
        <a:xfrm>
          <a:off x="939" y="2850198"/>
          <a:ext cx="3663962" cy="21983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Творча група вчителів трудового навчання</a:t>
          </a:r>
          <a:r>
            <a:rPr lang="uk-UA" sz="1800" kern="1200" dirty="0" smtClean="0">
              <a:latin typeface="Arial" pitchFamily="34" charset="0"/>
              <a:cs typeface="Arial" pitchFamily="34" charset="0"/>
            </a:rPr>
            <a:t/>
          </a:r>
          <a:br>
            <a:rPr lang="uk-UA" sz="1800" kern="1200" dirty="0" smtClean="0">
              <a:latin typeface="Arial" pitchFamily="34" charset="0"/>
              <a:cs typeface="Arial" pitchFamily="34" charset="0"/>
            </a:rPr>
          </a:br>
          <a:r>
            <a:rPr lang="uk-UA" sz="1800" kern="1200" dirty="0" smtClean="0">
              <a:latin typeface="Arial" pitchFamily="34" charset="0"/>
              <a:cs typeface="Arial" pitchFamily="34" charset="0"/>
            </a:rPr>
            <a:t/>
          </a:r>
          <a:br>
            <a:rPr lang="uk-UA" sz="1800" kern="1200" dirty="0" smtClean="0">
              <a:latin typeface="Arial" pitchFamily="34" charset="0"/>
              <a:cs typeface="Arial" pitchFamily="34" charset="0"/>
            </a:rPr>
          </a:br>
          <a:r>
            <a:rPr lang="uk-UA" sz="1800" kern="1200" dirty="0" smtClean="0">
              <a:latin typeface="Arial" pitchFamily="34" charset="0"/>
              <a:cs typeface="Arial" pitchFamily="34" charset="0"/>
            </a:rPr>
            <a:t>Проблема: </a:t>
          </a:r>
          <a:r>
            <a:rPr lang="uk-UA" sz="1800" i="1" kern="1200" dirty="0" err="1" smtClean="0">
              <a:latin typeface="Arial" pitchFamily="34" charset="0"/>
              <a:cs typeface="Arial" pitchFamily="34" charset="0"/>
            </a:rPr>
            <a:t>“Творчий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 підхід до впровадження варіативних модулів на уроках трудового навчання та </a:t>
          </a:r>
          <a:r>
            <a:rPr lang="uk-UA" sz="1800" i="1" kern="1200" dirty="0" err="1" smtClean="0">
              <a:latin typeface="Arial" pitchFamily="34" charset="0"/>
              <a:cs typeface="Arial" pitchFamily="34" charset="0"/>
            </a:rPr>
            <a:t>технологій”</a:t>
          </a:r>
          <a:endParaRPr lang="ru-RU" sz="1800" i="1" kern="1200" dirty="0">
            <a:latin typeface="Arial" pitchFamily="34" charset="0"/>
            <a:cs typeface="Arial" pitchFamily="34" charset="0"/>
          </a:endParaRPr>
        </a:p>
      </dsp:txBody>
      <dsp:txXfrm>
        <a:off x="939" y="2850198"/>
        <a:ext cx="3663962" cy="2198377"/>
      </dsp:txXfrm>
    </dsp:sp>
    <dsp:sp modelId="{3BDFDA53-51B5-4603-A642-1D2442D8B42D}">
      <dsp:nvSpPr>
        <dsp:cNvPr id="0" name=""/>
        <dsp:cNvSpPr/>
      </dsp:nvSpPr>
      <dsp:spPr>
        <a:xfrm>
          <a:off x="4031298" y="2850198"/>
          <a:ext cx="3663962" cy="21983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Школа управлінської майстерності керівників МНВК</a:t>
          </a:r>
          <a:endParaRPr lang="ru-RU" sz="1800" b="1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latin typeface="Arial" pitchFamily="34" charset="0"/>
              <a:cs typeface="Arial" pitchFamily="34" charset="0"/>
            </a:rPr>
            <a:t>Проблема: </a:t>
          </a:r>
          <a:r>
            <a:rPr lang="ru-RU" sz="1800" b="0" i="1" kern="1200" dirty="0" smtClean="0">
              <a:latin typeface="Arial" pitchFamily="34" charset="0"/>
              <a:cs typeface="Arial" pitchFamily="34" charset="0"/>
            </a:rPr>
            <a:t>“</a:t>
          </a:r>
          <a:r>
            <a:rPr lang="uk-UA" sz="1800" b="0" i="1" kern="1200" dirty="0" smtClean="0">
              <a:latin typeface="Arial" pitchFamily="34" charset="0"/>
              <a:cs typeface="Arial" pitchFamily="34" charset="0"/>
            </a:rPr>
            <a:t>Профільна школа: організація та управління</a:t>
          </a:r>
          <a:r>
            <a:rPr lang="ru-RU" sz="1800" b="0" i="1" kern="1200" dirty="0" smtClean="0">
              <a:latin typeface="Arial" pitchFamily="34" charset="0"/>
              <a:cs typeface="Arial" pitchFamily="34" charset="0"/>
            </a:rPr>
            <a:t>”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4031298" y="2850198"/>
        <a:ext cx="3663962" cy="219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5FCAE-BBC6-4A81-83BE-DD338CA1BEC7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C899-DB2D-4937-BC5B-FE0E86031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94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A09A24-401D-41C5-A13D-85114B63B95E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7F6B-D3F2-4558-BD6B-C30A8724FBBB}" type="slidenum">
              <a:rPr lang="uk-UA" smtClean="0">
                <a:solidFill>
                  <a:prstClr val="black"/>
                </a:solidFill>
              </a:rPr>
              <a:pPr/>
              <a:t>15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24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AE3-F81E-4997-B8DA-5686EA3BCD1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AE3-F81E-4997-B8DA-5686EA3BCD1C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AE3-F81E-4997-B8DA-5686EA3BCD1C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AE3-F81E-4997-B8DA-5686EA3BCD1C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AE3-F81E-4997-B8DA-5686EA3BCD1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AE3-F81E-4997-B8DA-5686EA3BCD1C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E5EE0-2C18-4005-8214-E8248179DD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41201-3C28-4999-AF86-CCC10F7EAC3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ABCCB1E-2AF8-4128-AEC3-AA308B01E16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79BA55-B4E9-4DFD-A0FB-8D4B4374D31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71CF-311A-4E82-BD1A-F18C5D412210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6A153-58A7-477C-B6FC-2B93220D92C9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5275-C48B-4B8C-8084-1A734198DB0C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95DA82-D584-487B-AEF5-C203E9EB629A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ED08-443B-44C8-8133-DF5135473E93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FF5F8-B1C2-4804-86A7-BCFD5392C25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29ECCF-D8C1-4F9B-8D62-1F0937DF099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C711D1-D64A-4E3A-8B19-FDD567C8C75D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F735-BFBD-44E8-8908-7955858D4BB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2D19-4BBA-463D-AC39-285F05B7030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372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4590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2493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0442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1277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5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5722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86058"/>
            <a:ext cx="6043610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F7CA-88A3-40C0-82A7-B1EC7ADE37C7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510F-C767-4649-988D-E2698727E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0645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9208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1314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1119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8383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1643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9662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2346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1928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15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ACF9-1437-4664-A686-5412A5F676EE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EB36-0C15-46D9-B152-083591A04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8477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E9C8-E672-4F10-9D18-44486A1FB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D5CE-290C-4F5C-B0C9-52D89A4EB5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C64D-8474-46CF-9D13-5809785588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CC20-FF3C-468E-AACB-A71004C3D9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6E04D-1B92-4D8F-A7C4-F7C134D41B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1A56-491E-44AE-9D80-8C3F34ADAF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E01-82B3-4E6D-8C7D-0BCB01B06E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C5D49-D684-42CE-B921-4D4A2384E4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7E91-1034-4132-BD8D-DEEB98B639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2A87-154C-4FFB-9323-1A2C6736B1BF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9903-CB50-4F63-90C8-9F7095235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69BD-8BC4-48BA-B745-40CF869B66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5773-700C-4866-BC0C-2740102CEA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B30A-7D58-4D59-AA8F-9FEBD61212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41237-CC1C-440C-A68D-2E3AE89BFF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15CCDA-0F81-483D-94FA-3E53B18802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2F35F0-09D7-40F1-AFCD-78157E9BAC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455EA3-708C-471B-913E-AE9484C13F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5A9CD7-FAC1-4838-A618-D75C0E2155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98148E-83AB-422D-A74F-AC8358176D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37C7E-C97E-43DA-8DBB-B968DCDC62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D07A-791A-45C1-81B5-BEF78C6CCF55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25C1-818E-40E9-A05D-EA7DDE6E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6B89B-926D-4E4E-BBED-6CE2EAC8F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49D4F-9FFA-4DA7-A5D4-66007F5661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BE59E-FDC8-4A06-B32A-9A33C719BB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9817B0-CFFF-4B79-B320-BF31DC61D1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BAC3B9-1106-40C1-BBD1-327F98DF42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7A54-9D5E-4929-872C-3D652E4F9B69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7594-0D36-45A3-A539-6AED36A81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0633-E40B-4DE0-8D6B-737FB99601E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709D-60D5-4E4B-8725-045455405C08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26CE-234E-4E62-B9BF-9BAC1DDBB71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3A22-7223-483D-B692-273EF140D53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351E-4356-455D-96A4-5326BE636F3C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5F1D-5C37-4E4A-88EC-7C701213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91F9-95C3-4680-A0C9-609EA9A45E1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3EEC-7C04-45D6-BE4E-0E7DE02026F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601A-C846-430D-98FE-49B81412F32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C041-827D-49A5-82D8-51963725963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0173-9861-47F0-9F70-FA8D4B66E0C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CD6E-B6E4-4372-9C8B-552D60057D9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7E06-923C-4588-8BEC-72546BDFBF1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1D06-08F9-4992-B22C-9F4AA57FFA9B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4B8F-46D6-4837-B8D9-4008CAE3C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AC07-9C19-4D04-A91C-BD78AFCD7642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A872-5FCB-4C5D-B0E0-1F48931A2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D9D5-A20E-4412-8FEA-06E8AF295D91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3BC6-32EA-45F0-88AA-7EDCA23FB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E1DF-01C3-48DB-BD65-A034A0AFB563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4C48-90AC-43AC-86A4-7194F5082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B248-C85C-43D4-9C0E-35BB5640EA96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E863-06EB-4643-BFA8-B7B85EDC7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0009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7146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FEA5-A19F-4C24-A56A-C9FF133A2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EC13-12EF-4F5D-A9F8-4DA0AC9FB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E794-B1AD-43B7-9963-2AAEA47568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903A-C9C4-48FB-A4DD-1AC373C627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9DE3-B95F-405A-BB7C-5E3CFDEDC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3948-C77B-4D53-996C-C625AB7D02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B67B-9782-4CBD-ABFF-55B335D3DA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A3D3-28DD-4DD0-B439-94D0AD09E0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3936-4FC6-41DB-8436-66766EFAC8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A089A-5673-4D89-9BD2-FBAD455B4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7D91-C94B-46E4-BFD3-861D49F16A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9504-324C-4A4E-888B-8555EFF621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E0E6-6C92-47F1-B584-23EEF3A38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5C73-5878-45CC-BD8B-A4066E4FF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80F8-D604-4490-B183-898C0E3C79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986F-7297-4C6B-8768-2834D69807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C27A-9A1C-4F77-B628-8E11CD9FED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99BC-F1B5-4A0B-94FA-EB7E87DAC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4E4E-E460-4577-9B02-F6B2FFDD87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FBD0-0CE9-44B0-8544-B037373DB8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F728-7E79-4551-B566-8DA24B3029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EDE0-CCE7-480F-84BF-02A4D439F7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BE7A-603F-46C8-B5F4-B5951F43F2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41D5-E04D-48A4-94E8-A2C44E2411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24ECA-CD97-4C6E-88EC-C6E511E119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5759-BD7E-4C38-91FF-CB406FC63E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9BA3A-7F97-477A-A846-09A2373DFE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6480-3C9A-4D55-B2B0-5CBB9DED05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4ADF-CA9C-4746-87DE-2789CBF86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83802-97AE-4827-94A3-49625C74E8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46D5-A519-47CC-912D-2F3500EC1B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3210-A3D5-4CBF-A5B9-4022B52EE8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3A95-8C03-4706-81DC-B5D31076D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F80C6-81FA-41E6-AFD5-11284B00C6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7FF1-75C4-47BE-8A16-599FBBCB1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C27D2-1531-47AF-84B0-DD22824E59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666D6-84D6-42D0-AAE0-CD51F960B9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7B3DD-0F52-491E-887C-D365030A13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C689-477D-4312-8880-DC21C7C956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355EC-8240-4F9F-86A6-FEDFAB8F2C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0C91A-A1F1-4F48-9FF1-FE9991FF53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E57AF-95C8-4329-8F65-BA0013C43D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1F0E-EB33-4A0C-9E5D-0EEB46095F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110A-158C-49F2-8CC7-3EC465812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813">
              <a:defRPr/>
            </a:pPr>
            <a:fld id="{805AC802-3035-4814-8A47-FCFD10C53EF2}" type="datetimeFigureOut">
              <a:rPr lang="ru-RU">
                <a:solidFill>
                  <a:srgbClr val="FFFFFF"/>
                </a:solidFill>
                <a:latin typeface="Tahoma" pitchFamily="34" charset="0"/>
              </a:rPr>
              <a:pPr defTabSz="912813">
                <a:defRPr/>
              </a:pPr>
              <a:t>29.06.2017</a:t>
            </a:fld>
            <a:endParaRPr lang="uk-UA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813">
              <a:defRPr/>
            </a:pPr>
            <a:endParaRPr lang="uk-UA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813">
              <a:defRPr/>
            </a:pPr>
            <a:fld id="{BEF30AE9-A319-484C-BE95-71352D5935E7}" type="slidenum">
              <a:rPr lang="uk-UA">
                <a:solidFill>
                  <a:srgbClr val="FFFFFF"/>
                </a:solidFill>
                <a:latin typeface="Tahoma" pitchFamily="34" charset="0"/>
              </a:rPr>
              <a:pPr defTabSz="912813">
                <a:defRPr/>
              </a:pPr>
              <a:t>‹#›</a:t>
            </a:fld>
            <a:endParaRPr lang="uk-UA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9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 smtClean="0">
              <a:solidFill>
                <a:srgbClr val="DEF169"/>
              </a:solidFill>
              <a:effectDag name="">
                <a:cont type="tree" name="">
                  <a:effect ref="fillLine"/>
                  <a:outerShdw dist="38100" dir="13500000" algn="br">
                    <a:srgbClr val="DEF169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DEF169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ACA8A1-8D88-4DDA-9C4F-91A463E8B583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/>
      <p:bldP spid="33894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89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8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8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B705-4AA0-4F9A-A4A8-7C66B68C393D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CA91-E348-4A6D-8182-EE93176FF58E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D0A45-5DE2-4BAE-9D8D-2602EFF6666A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54831-6393-4471-8415-8C6299BA3F76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D4940-0CA3-49AE-B26F-12CAA550FEFF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D1D6-3EAF-460A-A35C-F610577155B2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43CA5-057C-4C43-BE34-0B3F41992B88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1E99C-D165-4548-969F-122092524864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8CB9E-8868-40D1-92C9-4BA55BBE6BB5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91326-3E53-4CE9-8844-67FCC2EFB82B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12D68D-50FC-404D-AEAC-3EAC217D8C69}" type="slidenum">
              <a:rPr lang="ru-RU">
                <a:solidFill>
                  <a:srgbClr val="009900"/>
                </a:solidFill>
              </a:rPr>
              <a:pPr/>
              <a:t>‹#›</a:t>
            </a:fld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C0C414-43DD-41AC-A20C-8CFD12300C8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8F36-3609-45B9-B0AA-0CBE120FAFC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FF008-90D5-4501-84A0-5E3277E3CDC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1CFD-5B30-4079-9A58-19C1563E40D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26138-FD77-4A8B-85CB-A475984463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B71E9-99A1-4C4E-A6E3-AD8FE453DA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5BDE6-54F8-4D7D-BD49-E484D6DE0F8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A4B07-A547-4679-A2B3-7C847D3F2E2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76423-A15A-416F-B17D-9349DBE9BB1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6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6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18C11-5776-45AA-AD06-B59D1924C0E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47291C-96B9-4065-9654-504811D0F595}" type="datetimeFigureOut">
              <a:rPr lang="uk-UA" smtClean="0">
                <a:solidFill>
                  <a:prstClr val="white"/>
                </a:solidFill>
              </a:rPr>
              <a:pPr/>
              <a:t>29.06.2017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F9F1B9-99F6-495B-9904-B653E22DFEA5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391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AC8B4-38C1-44E3-9DFC-71591407D22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AB5D4A-C898-4150-A502-1F9F7C5F8ED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A5BDE-7335-4B1A-8137-74A00D93B81E}" type="slidenum">
              <a:rPr lang="ru-RU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500937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785813" y="1785938"/>
            <a:ext cx="7500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3200677-6812-4246-A380-ED0E1DFA524E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BE7411-D91B-495A-869E-DD78B0E33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F5277-384B-415B-9709-186D555E63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A0B1B4-9BF5-449B-B266-A31632C15A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chemeClr val="tx1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D2167-1A93-472C-8EB3-AFE30619F1C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3E64C0-5695-4FD7-B34F-1EDB5AFDC5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9900"/>
              </a:solidFill>
            </a:endParaRP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9900"/>
              </a:solidFill>
            </a:endParaRP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D41203-656C-4718-B0AC-B11AAE72D6E0}" type="slidenum">
              <a:rPr lang="ru-RU" smtClean="0">
                <a:solidFill>
                  <a:srgbClr val="0099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99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BBF223-2673-4ABF-9ACB-D442202A5D6A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0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15.jpeg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hyperlink" Target="http://www.miflotador.com/nino_mesa_jugando_ordenador_infantil.jpg" TargetMode="External"/><Relationship Id="rId7" Type="http://schemas.openxmlformats.org/officeDocument/2006/relationships/image" Target="../media/image126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10" Type="http://schemas.openxmlformats.org/officeDocument/2006/relationships/image" Target="../media/image129.jpeg"/><Relationship Id="rId4" Type="http://schemas.openxmlformats.org/officeDocument/2006/relationships/image" Target="../media/image123.jpeg"/><Relationship Id="rId9" Type="http://schemas.openxmlformats.org/officeDocument/2006/relationships/image" Target="../media/image1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7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7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7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9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7" Type="http://schemas.openxmlformats.org/officeDocument/2006/relationships/image" Target="../media/image172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7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82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jpeg"/><Relationship Id="rId3" Type="http://schemas.openxmlformats.org/officeDocument/2006/relationships/image" Target="../media/image184.jpeg"/><Relationship Id="rId7" Type="http://schemas.openxmlformats.org/officeDocument/2006/relationships/image" Target="../media/image188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87.jpeg"/><Relationship Id="rId5" Type="http://schemas.openxmlformats.org/officeDocument/2006/relationships/image" Target="../media/image186.gif"/><Relationship Id="rId10" Type="http://schemas.openxmlformats.org/officeDocument/2006/relationships/image" Target="../media/image191.jpeg"/><Relationship Id="rId4" Type="http://schemas.openxmlformats.org/officeDocument/2006/relationships/image" Target="../media/image185.gif"/><Relationship Id="rId9" Type="http://schemas.openxmlformats.org/officeDocument/2006/relationships/image" Target="../media/image19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96.jpeg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9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0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7" Type="http://schemas.openxmlformats.org/officeDocument/2006/relationships/image" Target="../media/image208.jpe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07.jpeg"/><Relationship Id="rId5" Type="http://schemas.openxmlformats.org/officeDocument/2006/relationships/image" Target="../media/image206.jpeg"/><Relationship Id="rId4" Type="http://schemas.openxmlformats.org/officeDocument/2006/relationships/image" Target="../media/image20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1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7" Type="http://schemas.openxmlformats.org/officeDocument/2006/relationships/image" Target="../media/image217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16.gif"/><Relationship Id="rId5" Type="http://schemas.openxmlformats.org/officeDocument/2006/relationships/image" Target="../media/image215.jpeg"/><Relationship Id="rId4" Type="http://schemas.openxmlformats.org/officeDocument/2006/relationships/image" Target="../media/image2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C:\Documents and Settings\Admin\Рабочий стол\маяк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0"/>
            <a:ext cx="727280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mcy;&amp;acy;&amp;yacy;&amp;kcy; &amp;shcy;&amp;kcy;&amp;ocy;&amp;lcy;&amp;a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5517232"/>
            <a:ext cx="2022997" cy="1340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72200" y="6211669"/>
            <a:ext cx="2771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2016-2017 </a:t>
            </a:r>
            <a:r>
              <a:rPr lang="uk-UA" sz="32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н.р</a:t>
            </a:r>
            <a: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2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 descr="C:\Documents and Settings\Admin\Рабочий стол\3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109384"/>
            <a:ext cx="1224384" cy="2174066"/>
          </a:xfrm>
          <a:prstGeom prst="rect">
            <a:avLst/>
          </a:prstGeom>
          <a:noFill/>
        </p:spPr>
      </p:pic>
      <p:pic>
        <p:nvPicPr>
          <p:cNvPr id="15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&amp;shcy;&amp;kcy;&amp;ocy;&amp;lcy;&amp;acy;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5445224"/>
            <a:ext cx="1087914" cy="115015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23928" y="980728"/>
            <a:ext cx="1296144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>
                  <a:solidFill>
                    <a:srgbClr val="FF66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РМК</a:t>
            </a:r>
            <a:endParaRPr lang="ru-RU" sz="2400" b="1" dirty="0">
              <a:ln>
                <a:solidFill>
                  <a:srgbClr val="FF66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8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&amp;shcy;&amp;kcy;&amp;ocy;&amp;lcy;&amp;acy;&quot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365104"/>
            <a:ext cx="2274808" cy="1700310"/>
          </a:xfrm>
          <a:prstGeom prst="ellipse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7446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712" y="4797152"/>
            <a:ext cx="775469" cy="720080"/>
          </a:xfrm>
          <a:prstGeom prst="rect">
            <a:avLst/>
          </a:prstGeom>
          <a:noFill/>
        </p:spPr>
      </p:pic>
      <p:pic>
        <p:nvPicPr>
          <p:cNvPr id="18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5229200"/>
            <a:ext cx="775469" cy="720080"/>
          </a:xfrm>
          <a:prstGeom prst="rect">
            <a:avLst/>
          </a:prstGeom>
          <a:noFill/>
        </p:spPr>
      </p:pic>
      <p:pic>
        <p:nvPicPr>
          <p:cNvPr id="19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0232" y="5013176"/>
            <a:ext cx="775469" cy="7200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700808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методичної</a:t>
            </a:r>
            <a:endParaRPr lang="ru-RU" sz="3200" b="1" cap="none" spc="0" dirty="0" smtClean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3200" b="1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служби</a:t>
            </a:r>
            <a:r>
              <a:rPr lang="ru-RU" sz="3200" b="1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як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запорука</a:t>
            </a:r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професіоналізму</a:t>
            </a:r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педагогів</a:t>
            </a:r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вдосконалення</a:t>
            </a:r>
            <a:endParaRPr lang="ru-RU" sz="3200" b="1" cap="none" spc="0" dirty="0" smtClean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освітньої</a:t>
            </a:r>
            <a:r>
              <a:rPr lang="ru-RU" sz="3200" b="1" cap="none" spc="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3200" b="1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cap="none" spc="0" dirty="0" err="1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Олександрійщини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2853"/>
            <a:ext cx="8712968" cy="60631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педагогів ДНЗ у конкурсах: </a:t>
            </a:r>
          </a:p>
          <a:p>
            <a:pPr>
              <a:buFont typeface="Wingdings" pitchFamily="2" charset="2"/>
              <a:buChar char="v"/>
            </a:pP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“Вихователь</a:t>
            </a: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року”</a:t>
            </a: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“Ландшафтний</a:t>
            </a: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дизайн території ДНЗ”,</a:t>
            </a:r>
          </a:p>
          <a:p>
            <a:pPr>
              <a:buFont typeface="Wingdings" pitchFamily="2" charset="2"/>
              <a:buChar char="v"/>
            </a:pP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“Кращий</a:t>
            </a: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герой новорічного </a:t>
            </a:r>
            <a:r>
              <a:rPr lang="uk-UA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свята”</a:t>
            </a: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marL="441325" indent="-441325">
              <a:buFont typeface="Wingdings" pitchFamily="2" charset="2"/>
              <a:buChar char="v"/>
            </a:pPr>
            <a:r>
              <a:rPr lang="uk-UA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“Від</a:t>
            </a: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дослідницької компетентності педагога до пошуково-дослідницьких умінь дітей дошкільного </a:t>
            </a:r>
            <a:r>
              <a:rPr lang="uk-UA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віку”</a:t>
            </a:r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також: 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Конкурс</a:t>
            </a:r>
            <a:r>
              <a:rPr lang="uk-UA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Інтернет-порталу</a:t>
            </a:r>
            <a:r>
              <a:rPr lang="uk-UA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рейтингу освітніх</a:t>
            </a:r>
          </a:p>
          <a:p>
            <a:r>
              <a:rPr lang="uk-UA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закладів України,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Всеукраїнський фестиваль-огляд кращого </a:t>
            </a:r>
          </a:p>
          <a:p>
            <a:r>
              <a:rPr lang="uk-UA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досвіду роботи ДНЗ.</a:t>
            </a:r>
            <a:endParaRPr lang="ru-RU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568952" cy="1196752"/>
          </a:xfrm>
          <a:gradFill rotWithShape="1">
            <a:gsLst>
              <a:gs pos="0">
                <a:srgbClr val="CCFF99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Районний фестиваль дитячої творчості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sz="36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Дошкільня</a:t>
            </a:r>
            <a:r>
              <a:rPr lang="uk-UA" sz="3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- 2017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D:\Мєтодист Логвінова\САЙТ методиста\ДОШКІЛЬНЯ-2017\IMG_07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790" y="1124744"/>
            <a:ext cx="871769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247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0099"/>
                </a:solidFill>
              </a:rPr>
              <a:t>КОНКУРС</a:t>
            </a:r>
            <a:r>
              <a:rPr lang="uk-UA" sz="3200" dirty="0" smtClean="0">
                <a:solidFill>
                  <a:srgbClr val="0000CC"/>
                </a:solidFill>
              </a:rPr>
              <a:t> </a:t>
            </a:r>
            <a:br>
              <a:rPr lang="uk-UA" sz="3200" dirty="0" smtClean="0">
                <a:solidFill>
                  <a:srgbClr val="0000CC"/>
                </a:solidFill>
              </a:rPr>
            </a:br>
            <a:r>
              <a:rPr lang="uk-UA" sz="3200" i="1" dirty="0" smtClean="0">
                <a:solidFill>
                  <a:srgbClr val="6600FF"/>
                </a:solidFill>
              </a:rPr>
              <a:t>«</a:t>
            </a:r>
            <a:r>
              <a:rPr lang="ru-RU" sz="3200" dirty="0" err="1" smtClean="0"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sz="3200" dirty="0" err="1" smtClean="0">
                <a:solidFill>
                  <a:srgbClr val="FF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3200" dirty="0" err="1" smtClean="0"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3200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</a:t>
            </a:r>
            <a:r>
              <a:rPr lang="ru-RU" sz="3200" dirty="0" err="1" smtClean="0"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ru-RU" sz="3200" dirty="0" err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sz="32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sz="3200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</a:t>
            </a:r>
            <a:r>
              <a:rPr lang="ru-RU" sz="3200" dirty="0" err="1" smtClean="0">
                <a:solidFill>
                  <a:srgbClr val="0066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ru-RU" sz="3200" dirty="0" err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rgbClr val="66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3200" dirty="0" err="1" smtClean="0">
                <a:solidFill>
                  <a:srgbClr val="00CC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ru-RU" sz="3200" dirty="0" err="1" smtClean="0">
                <a:solidFill>
                  <a:srgbClr val="66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3200" dirty="0" err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ru-RU" sz="3200" dirty="0" err="1" smtClean="0">
                <a:solidFill>
                  <a:srgbClr val="00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3200" dirty="0" err="1" smtClean="0">
                <a:solidFill>
                  <a:srgbClr val="FF0066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3200" dirty="0" err="1" smtClean="0">
                <a:solidFill>
                  <a:srgbClr val="0000C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</a:t>
            </a:r>
            <a:r>
              <a:rPr lang="ru-RU" sz="3200" dirty="0" err="1" smtClean="0">
                <a:solidFill>
                  <a:srgbClr val="00CC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3200" dirty="0" err="1" smtClean="0">
                <a:solidFill>
                  <a:srgbClr val="66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</a:t>
            </a:r>
            <a:r>
              <a:rPr lang="ru-RU" sz="3200" dirty="0" err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sz="3200" dirty="0" smtClean="0">
                <a:solidFill>
                  <a:srgbClr val="FF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</a:t>
            </a:r>
            <a:r>
              <a:rPr lang="ru-RU" sz="3200" dirty="0" smtClean="0">
                <a:solidFill>
                  <a:srgbClr val="00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</a:t>
            </a:r>
            <a:r>
              <a:rPr lang="ru-RU" sz="32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uk-UA" sz="3200" i="1" dirty="0" smtClean="0">
                <a:solidFill>
                  <a:srgbClr val="6600FF"/>
                </a:solidFill>
              </a:rPr>
              <a:t>»</a:t>
            </a:r>
            <a:endParaRPr lang="ru-RU" sz="3200" dirty="0"/>
          </a:p>
        </p:txBody>
      </p:sp>
      <p:pic>
        <p:nvPicPr>
          <p:cNvPr id="8203" name="Picture 11" descr="D:\Мєтодист Логвінова\САЙТ методиста\Конкурс Кращий герой новорічного свята-2016\2017\P_20170124_1638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40731">
            <a:off x="266157" y="3685765"/>
            <a:ext cx="3299800" cy="2424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04" name="Picture 12" descr="D:\Мєтодист Логвінова\САЙТ методиста\Конкурс Кращий герой новорічного свята-2016\2017\P_20170124_1638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89717">
            <a:off x="263264" y="1078178"/>
            <a:ext cx="3048108" cy="2296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07" name="Picture 15" descr="D:\Мєтодист Логвінова\САЙТ методиста\Конкурс Кращий герой новорічного свята-2016\2017\P_20170124_1638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59263">
            <a:off x="5777688" y="1571657"/>
            <a:ext cx="3081754" cy="2355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3" descr="D:\Мєтодист Логвінова\САЙТ методиста\Конкурс Кращий герой новорічного свята-2016\2017\P_20170124_1639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64481">
            <a:off x="5827338" y="4181603"/>
            <a:ext cx="3043706" cy="2266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9" descr="D:\Мєтодист Логвінова\САЙТ методиста\Конкурс Кращий герой новорічного свята-2016\2017\P_20170124_1631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3933056"/>
            <a:ext cx="1728192" cy="2712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1196752"/>
            <a:ext cx="158933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964488" cy="648072"/>
          </a:xfrm>
          <a:gradFill rotWithShape="1">
            <a:gsLst>
              <a:gs pos="0">
                <a:srgbClr val="CCFF99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Районний конкурс </a:t>
            </a: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sz="32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Вихователь</a:t>
            </a:r>
            <a:r>
              <a:rPr lang="uk-UA" sz="3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2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року</a:t>
            </a: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Мєтодист Логвінова\САЙТ методиста\Вихователь року 2016\P_20161028_1208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92696"/>
            <a:ext cx="428534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Мєтодист Логвінова\САЙТ методиста\Вихователь року 2016\P_20161028_1405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692696"/>
            <a:ext cx="232671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Мєтодист Логвінова\САЙТ методиста\Вихователь року 2016\P_20161028_1407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636912"/>
            <a:ext cx="216352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Мєтодист Логвінова\САЙТ методиста\Вихователь року 2016\P_20161028_1310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501008"/>
            <a:ext cx="2489145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Мєтодист Логвінова\САЙТ методиста\Вихователь року 2016\P_20161028_1154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32124" y="4337720"/>
            <a:ext cx="391187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856662" cy="8651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uk-UA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2017/2018 н.р. планується організувати діяльність</a:t>
            </a:r>
          </a:p>
        </p:txBody>
      </p:sp>
      <p:sp>
        <p:nvSpPr>
          <p:cNvPr id="250883" name="AutoShape 3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487427" name="AutoShape 4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FFFF66">
                  <a:alpha val="35999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87428" name="AutoShape 5"/>
          <p:cNvSpPr>
            <a:spLocks noChangeArrowheads="1"/>
          </p:cNvSpPr>
          <p:nvPr/>
        </p:nvSpPr>
        <p:spPr bwMode="gray">
          <a:xfrm>
            <a:off x="1835696" y="5157192"/>
            <a:ext cx="6133926" cy="635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7430" name="AutoShape 7"/>
          <p:cNvSpPr>
            <a:spLocks noChangeArrowheads="1"/>
          </p:cNvSpPr>
          <p:nvPr/>
        </p:nvSpPr>
        <p:spPr bwMode="gray">
          <a:xfrm>
            <a:off x="2411760" y="3573016"/>
            <a:ext cx="6463050" cy="6175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 віртуальної творчої лабораторії  вихователів ДНЗ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7431" name="AutoShape 8"/>
          <p:cNvSpPr>
            <a:spLocks noChangeArrowheads="1"/>
          </p:cNvSpPr>
          <p:nvPr/>
        </p:nvSpPr>
        <p:spPr bwMode="gray">
          <a:xfrm>
            <a:off x="1043608" y="5949280"/>
            <a:ext cx="6120680" cy="6223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7432" name="AutoShape 9"/>
          <p:cNvSpPr>
            <a:spLocks noChangeArrowheads="1"/>
          </p:cNvSpPr>
          <p:nvPr/>
        </p:nvSpPr>
        <p:spPr bwMode="gray">
          <a:xfrm>
            <a:off x="827584" y="1071546"/>
            <a:ext cx="7848872" cy="67203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b="1" dirty="0" smtClean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5656" y="1988840"/>
            <a:ext cx="381000" cy="381000"/>
            <a:chOff x="2078" y="1680"/>
            <a:chExt cx="1615" cy="1615"/>
          </a:xfrm>
        </p:grpSpPr>
        <p:sp>
          <p:nvSpPr>
            <p:cNvPr id="487488" name="Oval 1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89" name="Oval 1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893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91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895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93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79712" y="2852936"/>
            <a:ext cx="381000" cy="381000"/>
            <a:chOff x="2078" y="1680"/>
            <a:chExt cx="1615" cy="1615"/>
          </a:xfrm>
        </p:grpSpPr>
        <p:sp>
          <p:nvSpPr>
            <p:cNvPr id="487482" name="Oval 1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83" name="Oval 1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00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85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02" name="Oval 2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87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123728" y="3717032"/>
            <a:ext cx="381000" cy="381000"/>
            <a:chOff x="2078" y="1680"/>
            <a:chExt cx="1615" cy="1615"/>
          </a:xfrm>
        </p:grpSpPr>
        <p:sp>
          <p:nvSpPr>
            <p:cNvPr id="487476" name="Oval 2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77" name="Oval 2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07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79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09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81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487470" name="Oval 3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71" name="Oval 3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14" name="Oval 3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73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16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75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487464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65" name="Oval 4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21" name="Oval 41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67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23" name="Oval 43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69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sp>
        <p:nvSpPr>
          <p:cNvPr id="487438" name="AutoShape 45"/>
          <p:cNvSpPr>
            <a:spLocks noChangeArrowheads="1"/>
          </p:cNvSpPr>
          <p:nvPr/>
        </p:nvSpPr>
        <p:spPr bwMode="gray">
          <a:xfrm>
            <a:off x="1835696" y="1916832"/>
            <a:ext cx="6099020" cy="6477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  МО </a:t>
            </a:r>
            <a:r>
              <a:rPr lang="ru-RU" b="1" dirty="0" err="1" smtClean="0">
                <a:solidFill>
                  <a:srgbClr val="FF0000"/>
                </a:solidFill>
              </a:rPr>
              <a:t>вихователів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музичних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керівників</a:t>
            </a:r>
            <a:r>
              <a:rPr lang="ru-RU" b="1" dirty="0" smtClean="0">
                <a:solidFill>
                  <a:srgbClr val="FF0000"/>
                </a:solidFill>
              </a:rPr>
              <a:t> ДНЗ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67544" y="1268760"/>
            <a:ext cx="381000" cy="381000"/>
            <a:chOff x="2078" y="1680"/>
            <a:chExt cx="1615" cy="1615"/>
          </a:xfrm>
        </p:grpSpPr>
        <p:sp>
          <p:nvSpPr>
            <p:cNvPr id="487458" name="Oval 4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59" name="Oval 4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29" name="Oval 4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61" name="Oval 5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31" name="Oval 5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63" name="Oval 5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755576" y="5949280"/>
            <a:ext cx="381000" cy="381000"/>
            <a:chOff x="2078" y="1680"/>
            <a:chExt cx="1615" cy="1615"/>
          </a:xfrm>
        </p:grpSpPr>
        <p:sp>
          <p:nvSpPr>
            <p:cNvPr id="487452" name="Oval 5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53" name="Oval 5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37" name="Oval 5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55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250939" name="Oval 5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487457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899592" y="121442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 постійно діючого семінару керівників ДНЗ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AutoShape 53"/>
          <p:cNvSpPr>
            <a:spLocks noChangeArrowheads="1"/>
          </p:cNvSpPr>
          <p:nvPr/>
        </p:nvSpPr>
        <p:spPr bwMode="gray">
          <a:xfrm>
            <a:off x="2267744" y="4365104"/>
            <a:ext cx="6715140" cy="64294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 школи молодого керівника ДНЗ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AutoShape 8"/>
          <p:cNvSpPr>
            <a:spLocks noChangeArrowheads="1"/>
          </p:cNvSpPr>
          <p:nvPr/>
        </p:nvSpPr>
        <p:spPr bwMode="gray">
          <a:xfrm>
            <a:off x="2285984" y="2643182"/>
            <a:ext cx="6318250" cy="78581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 творчої групи вихователів ДНЗ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23728" y="522920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 школи становлення молодого вихователя ДНЗ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59632" y="60212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 школи педагогічного досвіду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885" y="285136"/>
            <a:ext cx="7598569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початкова освіта – перший рівень загальної середньої освіти</a:t>
            </a:r>
            <a:br>
              <a:rPr lang="uk-UA" b="1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9447">
            <a:off x="575895" y="2269015"/>
            <a:ext cx="3457507" cy="3404891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339460" y="2227009"/>
            <a:ext cx="4623238" cy="43785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3000" b="1" dirty="0" smtClean="0"/>
              <a:t>Систему початкової освіти району становлять 110 вчителів початкових класів . З </a:t>
            </a:r>
            <a:r>
              <a:rPr lang="uk-UA" sz="3000" b="1" dirty="0"/>
              <a:t>них :</a:t>
            </a:r>
          </a:p>
          <a:p>
            <a:pPr marL="722313" indent="-368300" algn="just"/>
            <a:r>
              <a:rPr lang="uk-UA" sz="3000" b="1" dirty="0" smtClean="0"/>
              <a:t>вчителів-методистів – 2</a:t>
            </a:r>
            <a:endParaRPr lang="uk-UA" sz="3000" b="1" dirty="0"/>
          </a:p>
          <a:p>
            <a:pPr marL="722313" indent="-368300" algn="just"/>
            <a:r>
              <a:rPr lang="uk-UA" sz="3000" b="1" dirty="0" smtClean="0"/>
              <a:t>старших </a:t>
            </a:r>
            <a:r>
              <a:rPr lang="uk-UA" sz="3000" b="1" dirty="0"/>
              <a:t>учителів – </a:t>
            </a:r>
            <a:r>
              <a:rPr lang="uk-UA" sz="3000" b="1" dirty="0" smtClean="0"/>
              <a:t>21</a:t>
            </a:r>
            <a:endParaRPr lang="uk-UA" sz="3000" b="1" dirty="0"/>
          </a:p>
          <a:p>
            <a:pPr marL="722313" indent="-368300" algn="just"/>
            <a:r>
              <a:rPr lang="uk-UA" sz="3000" b="1" dirty="0" smtClean="0"/>
              <a:t>спеціалістів </a:t>
            </a:r>
            <a:r>
              <a:rPr lang="uk-UA" sz="3000" b="1" dirty="0"/>
              <a:t>вищої категорії </a:t>
            </a:r>
            <a:r>
              <a:rPr lang="uk-UA" sz="3000" b="1" dirty="0" smtClean="0"/>
              <a:t>– 53</a:t>
            </a:r>
            <a:endParaRPr lang="uk-UA" sz="3000" b="1" dirty="0"/>
          </a:p>
          <a:p>
            <a:pPr marL="722313" indent="-368300" algn="just"/>
            <a:r>
              <a:rPr lang="uk-UA" sz="3000" b="1" dirty="0" smtClean="0"/>
              <a:t>спеціалістів І </a:t>
            </a:r>
            <a:r>
              <a:rPr lang="uk-UA" sz="3000" b="1" dirty="0"/>
              <a:t>категорії </a:t>
            </a:r>
            <a:r>
              <a:rPr lang="uk-UA" sz="3000" b="1" dirty="0" smtClean="0"/>
              <a:t>- 17 </a:t>
            </a:r>
            <a:endParaRPr lang="uk-UA" sz="3000" b="1" dirty="0"/>
          </a:p>
          <a:p>
            <a:endParaRPr lang="uk-UA" sz="2400" b="1" dirty="0" smtClean="0"/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7923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2" y="403124"/>
            <a:ext cx="8629649" cy="86435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упродовж </a:t>
            </a:r>
            <a:r>
              <a:rPr lang="uk-UA" b="1" dirty="0"/>
              <a:t>року успішно впроваджувались: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44921" y="1412775"/>
            <a:ext cx="4547159" cy="5224507"/>
          </a:xfrm>
        </p:spPr>
        <p:txBody>
          <a:bodyPr>
            <a:normAutofit fontScale="55000" lnSpcReduction="20000"/>
          </a:bodyPr>
          <a:lstStyle/>
          <a:p>
            <a:r>
              <a:rPr lang="uk-UA" sz="3600" b="1" dirty="0" smtClean="0"/>
              <a:t>інтегрований </a:t>
            </a:r>
            <a:r>
              <a:rPr lang="uk-UA" sz="3600" b="1" dirty="0"/>
              <a:t>курс «</a:t>
            </a:r>
            <a:r>
              <a:rPr lang="uk-UA" sz="3600" b="1" dirty="0" smtClean="0"/>
              <a:t>Мистецтво» </a:t>
            </a:r>
            <a:r>
              <a:rPr lang="uk-UA" sz="3600" b="1" dirty="0"/>
              <a:t>у початкових </a:t>
            </a:r>
            <a:r>
              <a:rPr lang="uk-UA" sz="3600" b="1" dirty="0" smtClean="0"/>
              <a:t>класах;</a:t>
            </a:r>
            <a:endParaRPr lang="uk-UA" sz="3600" b="1" dirty="0"/>
          </a:p>
          <a:p>
            <a:r>
              <a:rPr lang="uk-UA" sz="3600" b="1" dirty="0" smtClean="0"/>
              <a:t> науково-педагогічна </a:t>
            </a:r>
            <a:r>
              <a:rPr lang="uk-UA" sz="3600" b="1" dirty="0"/>
              <a:t>програма «Росток» на уроках </a:t>
            </a:r>
            <a:r>
              <a:rPr lang="uk-UA" sz="3600" b="1" dirty="0" smtClean="0"/>
              <a:t>математики;</a:t>
            </a:r>
            <a:endParaRPr lang="uk-UA" sz="3600" b="1" dirty="0"/>
          </a:p>
          <a:p>
            <a:r>
              <a:rPr lang="uk-UA" sz="3600" b="1" dirty="0" smtClean="0"/>
              <a:t>елементи </a:t>
            </a:r>
            <a:r>
              <a:rPr lang="uk-UA" sz="3600" b="1" dirty="0"/>
              <a:t>розвивального навчання </a:t>
            </a:r>
            <a:endParaRPr lang="uk-UA" sz="3600" b="1" dirty="0" smtClean="0"/>
          </a:p>
          <a:p>
            <a:pPr>
              <a:buNone/>
            </a:pPr>
            <a:r>
              <a:rPr lang="uk-UA" sz="3600" b="1" dirty="0" smtClean="0"/>
              <a:t>    Д.Ельконіна – В.Давидова  </a:t>
            </a:r>
            <a:r>
              <a:rPr lang="uk-UA" sz="3600" b="1" dirty="0"/>
              <a:t>на уроках </a:t>
            </a:r>
            <a:r>
              <a:rPr lang="uk-UA" sz="3600" b="1" dirty="0" smtClean="0"/>
              <a:t>математики;</a:t>
            </a:r>
          </a:p>
          <a:p>
            <a:r>
              <a:rPr lang="uk-UA" sz="3600" b="1" dirty="0" smtClean="0"/>
              <a:t>проводилась </a:t>
            </a:r>
            <a:r>
              <a:rPr lang="uk-UA" sz="3600" b="1" dirty="0"/>
              <a:t>робота по формуванню комунікативних навичок молодших школярів засобами інтерактивних </a:t>
            </a:r>
            <a:r>
              <a:rPr lang="uk-UA" sz="3600" b="1" dirty="0" smtClean="0"/>
              <a:t>технологій;</a:t>
            </a:r>
          </a:p>
          <a:p>
            <a:r>
              <a:rPr lang="uk-UA" sz="3600" b="1" dirty="0" smtClean="0"/>
              <a:t>здійснювався розвиток ключових </a:t>
            </a:r>
            <a:r>
              <a:rPr lang="uk-UA" sz="3600" b="1" dirty="0" err="1" smtClean="0"/>
              <a:t>компетентностей</a:t>
            </a:r>
            <a:r>
              <a:rPr lang="uk-UA" sz="3600" b="1" dirty="0" smtClean="0"/>
              <a:t>  </a:t>
            </a:r>
            <a:r>
              <a:rPr lang="uk-UA" sz="3600" b="1" dirty="0"/>
              <a:t>учнів початкових класів шляхом використання інтерактивних </a:t>
            </a:r>
            <a:r>
              <a:rPr lang="uk-UA" sz="3600" b="1" dirty="0" smtClean="0"/>
              <a:t>технологій.  </a:t>
            </a:r>
            <a:r>
              <a:rPr lang="uk-UA" sz="3000" b="1" dirty="0" smtClean="0"/>
              <a:t>     </a:t>
            </a:r>
            <a:endParaRPr lang="uk-UA" sz="3000" b="1" dirty="0"/>
          </a:p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9785">
            <a:off x="5547967" y="2229984"/>
            <a:ext cx="3190716" cy="2908148"/>
          </a:xfrm>
        </p:spPr>
      </p:pic>
    </p:spTree>
    <p:extLst>
      <p:ext uri="{BB962C8B-B14F-4D97-AF65-F5344CB8AC3E}">
        <p14:creationId xmlns:p14="http://schemas.microsoft.com/office/powerpoint/2010/main" xmlns="" val="22908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956503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</a:t>
            </a:r>
            <a:r>
              <a:rPr lang="uk-UA" b="1" dirty="0"/>
              <a:t>на засіданнях, семінарах  </a:t>
            </a:r>
            <a:r>
              <a:rPr lang="uk-UA" b="1" dirty="0" smtClean="0"/>
              <a:t>Були актуальними </a:t>
            </a:r>
            <a:r>
              <a:rPr lang="uk-UA" b="1" dirty="0"/>
              <a:t>такі питання: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916832"/>
            <a:ext cx="7598569" cy="51324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sz="3000" b="1" dirty="0"/>
              <a:t>вимоги освіти </a:t>
            </a:r>
            <a:r>
              <a:rPr lang="en-US" sz="3000" b="1" dirty="0"/>
              <a:t>XXI</a:t>
            </a:r>
            <a:r>
              <a:rPr lang="uk-UA" sz="3000" b="1" dirty="0"/>
              <a:t> століття;</a:t>
            </a:r>
          </a:p>
          <a:p>
            <a:pPr lvl="0"/>
            <a:r>
              <a:rPr lang="uk-UA" sz="3000" b="1" dirty="0" smtClean="0"/>
              <a:t>інформаційно-комунікаційні </a:t>
            </a:r>
            <a:r>
              <a:rPr lang="uk-UA" sz="3000" b="1" dirty="0"/>
              <a:t>технології навчання;</a:t>
            </a:r>
          </a:p>
          <a:p>
            <a:pPr lvl="0"/>
            <a:r>
              <a:rPr lang="uk-UA" sz="3000" b="1" dirty="0" smtClean="0"/>
              <a:t>підвищення ефективності уроку в умовах модернізації навчально-виховного процесу;</a:t>
            </a:r>
            <a:endParaRPr lang="uk-UA" sz="3000" b="1" dirty="0"/>
          </a:p>
          <a:p>
            <a:pPr lvl="0"/>
            <a:r>
              <a:rPr lang="uk-UA" sz="3000" b="1" dirty="0"/>
              <a:t>розвиток  творчих здібностей молодших школярів;</a:t>
            </a:r>
          </a:p>
          <a:p>
            <a:pPr lvl="0"/>
            <a:r>
              <a:rPr lang="uk-UA" sz="3000" b="1" dirty="0"/>
              <a:t>виховання особистості дитини через створення оптимального середовища;</a:t>
            </a:r>
          </a:p>
          <a:p>
            <a:pPr lvl="0"/>
            <a:r>
              <a:rPr lang="uk-UA" sz="3000" b="1" dirty="0" smtClean="0"/>
              <a:t>національно-патріотичне виховання молодших школярів;</a:t>
            </a:r>
            <a:endParaRPr lang="uk-UA" sz="3000" b="1" dirty="0"/>
          </a:p>
          <a:p>
            <a:pPr lvl="0"/>
            <a:r>
              <a:rPr lang="uk-UA" sz="3000" b="1" dirty="0" smtClean="0"/>
              <a:t>ігрові методики для збагачення словникового запасу учнів;</a:t>
            </a:r>
            <a:endParaRPr lang="uk-UA" sz="3000" b="1" dirty="0"/>
          </a:p>
          <a:p>
            <a:pPr lvl="0"/>
            <a:r>
              <a:rPr lang="uk-UA" sz="3000" b="1" dirty="0"/>
              <a:t>обдарована дитина в початковій  школі.</a:t>
            </a:r>
          </a:p>
          <a:p>
            <a:endParaRPr lang="uk-UA" dirty="0"/>
          </a:p>
        </p:txBody>
      </p:sp>
      <p:pic>
        <p:nvPicPr>
          <p:cNvPr id="1028" name="Picture 4" descr="http://jkg-portal.com.ua/upload/images/1/f/1jpg16082012190113w250jpg25092012130234_w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2501" y="360772"/>
            <a:ext cx="2225100" cy="239717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92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"/>
            <a:ext cx="9144000" cy="133667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Підвищення  фахового  рівня  вчителів: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567559" y="1356906"/>
            <a:ext cx="8016766" cy="51323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800" b="1" dirty="0" smtClean="0"/>
              <a:t>Важливі питання підвищення педагогічної майстерності педагогічних кадрів, удосконалення сучасного уроку  розглядалися на засіданнях методичного об’єднання:  </a:t>
            </a:r>
            <a:r>
              <a:rPr lang="uk-UA" sz="2800" b="1" dirty="0" err="1" smtClean="0"/>
              <a:t>Щасливська</a:t>
            </a:r>
            <a:r>
              <a:rPr lang="uk-UA" sz="2800" b="1" dirty="0" smtClean="0"/>
              <a:t> ЗШ І-ІІ ст. – грудень, відділ освіти  - вересень, березень.</a:t>
            </a:r>
          </a:p>
          <a:p>
            <a:pPr algn="just"/>
            <a:r>
              <a:rPr lang="uk-UA" sz="2800" b="1" dirty="0" smtClean="0"/>
              <a:t>Відбулися </a:t>
            </a:r>
            <a:r>
              <a:rPr lang="uk-UA" sz="2800" b="1" dirty="0"/>
              <a:t>засідання творчих груп з </a:t>
            </a:r>
            <a:r>
              <a:rPr lang="uk-UA" sz="2800" b="1" dirty="0" smtClean="0"/>
              <a:t>читання, </a:t>
            </a:r>
            <a:r>
              <a:rPr lang="uk-UA" sz="2800" b="1" dirty="0"/>
              <a:t>логіки, вироблення графічних навичок </a:t>
            </a:r>
            <a:r>
              <a:rPr lang="uk-UA" sz="2800" b="1" dirty="0" smtClean="0"/>
              <a:t>письма (</a:t>
            </a:r>
            <a:r>
              <a:rPr lang="uk-UA" sz="2800" b="1" dirty="0" err="1" smtClean="0"/>
              <a:t>Користівська</a:t>
            </a:r>
            <a:r>
              <a:rPr lang="uk-UA" sz="2800" b="1" dirty="0" smtClean="0"/>
              <a:t>  </a:t>
            </a:r>
            <a:r>
              <a:rPr lang="uk-UA" sz="2800" b="1" dirty="0"/>
              <a:t>ЗШ І-ІІІ ст., </a:t>
            </a:r>
            <a:r>
              <a:rPr lang="uk-UA" sz="2800" b="1" dirty="0" err="1"/>
              <a:t>Улянівська</a:t>
            </a:r>
            <a:r>
              <a:rPr lang="uk-UA" sz="2800" b="1" dirty="0"/>
              <a:t> ЗШ І-ІІІ ст. , </a:t>
            </a:r>
            <a:r>
              <a:rPr lang="uk-UA" sz="2800" b="1" dirty="0" err="1" smtClean="0"/>
              <a:t>Новопразький</a:t>
            </a:r>
            <a:r>
              <a:rPr lang="uk-UA" sz="2800" b="1" dirty="0" smtClean="0"/>
              <a:t> НВК). </a:t>
            </a:r>
            <a:endParaRPr lang="uk-UA" sz="2800" b="1" dirty="0"/>
          </a:p>
          <a:p>
            <a:pPr algn="just"/>
            <a:r>
              <a:rPr lang="uk-UA" sz="2800" b="1" dirty="0" smtClean="0"/>
              <a:t>Працювала творча група з </a:t>
            </a:r>
            <a:r>
              <a:rPr lang="uk-UA" sz="2800" b="1" dirty="0" err="1" smtClean="0"/>
              <a:t>ейдотехніки</a:t>
            </a:r>
            <a:r>
              <a:rPr lang="uk-UA" sz="2800" b="1" dirty="0" smtClean="0"/>
              <a:t> на базі </a:t>
            </a:r>
            <a:r>
              <a:rPr lang="uk-UA" sz="2800" b="1" dirty="0" err="1" smtClean="0"/>
              <a:t>Користівської</a:t>
            </a:r>
            <a:r>
              <a:rPr lang="uk-UA" sz="2800" b="1" dirty="0" smtClean="0"/>
              <a:t> ЗШ І-ІІІ ст.  </a:t>
            </a:r>
            <a:endParaRPr lang="uk-UA" sz="2800" b="1" dirty="0"/>
          </a:p>
          <a:p>
            <a:pPr algn="just"/>
            <a:r>
              <a:rPr lang="uk-UA" sz="2800" b="1" dirty="0"/>
              <a:t>Проведено семінар молодих спеціалістів </a:t>
            </a:r>
            <a:r>
              <a:rPr lang="uk-UA" sz="2800" b="1" dirty="0" smtClean="0"/>
              <a:t>(</a:t>
            </a:r>
            <a:r>
              <a:rPr lang="uk-UA" sz="2800" b="1" dirty="0" err="1" smtClean="0"/>
              <a:t>Куколівський</a:t>
            </a:r>
            <a:r>
              <a:rPr lang="uk-UA" sz="2800" b="1" dirty="0" smtClean="0"/>
              <a:t> НВК).</a:t>
            </a:r>
            <a:endParaRPr lang="uk-UA" sz="2800" b="1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0275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557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участь </a:t>
            </a:r>
            <a:r>
              <a:rPr lang="uk-UA" b="1" dirty="0"/>
              <a:t>у  Всеукраїнських </a:t>
            </a:r>
            <a:r>
              <a:rPr lang="uk-UA" b="1" dirty="0" smtClean="0"/>
              <a:t>конкурсах, </a:t>
            </a:r>
            <a:r>
              <a:rPr lang="uk-UA" b="1" dirty="0"/>
              <a:t> </a:t>
            </a:r>
            <a:r>
              <a:rPr lang="uk-UA" b="1" dirty="0" smtClean="0"/>
              <a:t> конкурсах </a:t>
            </a:r>
            <a:r>
              <a:rPr lang="uk-UA" b="1" dirty="0"/>
              <a:t>КОІППО та окремих видавництв: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4294967295"/>
          </p:nvPr>
        </p:nvSpPr>
        <p:spPr>
          <a:xfrm>
            <a:off x="179513" y="1844824"/>
            <a:ext cx="8746950" cy="484331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uk-UA" sz="2200" b="1" u="sng" dirty="0" smtClean="0"/>
              <a:t>Участь у Міжнародному конкурсі “Олімпіс-2017”</a:t>
            </a:r>
          </a:p>
          <a:p>
            <a:pPr marL="354013" indent="368300">
              <a:spcAft>
                <a:spcPts val="0"/>
              </a:spcAft>
            </a:pPr>
            <a:r>
              <a:rPr lang="uk-UA" sz="2200" b="1" dirty="0" err="1" smtClean="0"/>
              <a:t>Жуфалаян</a:t>
            </a:r>
            <a:r>
              <a:rPr lang="uk-UA" sz="2200" b="1" dirty="0" smtClean="0"/>
              <a:t> В.О. – </a:t>
            </a:r>
            <a:r>
              <a:rPr lang="uk-UA" sz="2200" b="1" dirty="0" err="1" smtClean="0"/>
              <a:t>Куколівський</a:t>
            </a:r>
            <a:r>
              <a:rPr lang="uk-UA" sz="2200" b="1" dirty="0" smtClean="0"/>
              <a:t> НВК</a:t>
            </a:r>
            <a:endParaRPr lang="uk-UA" sz="2200" b="1" dirty="0"/>
          </a:p>
          <a:p>
            <a:pPr>
              <a:spcAft>
                <a:spcPts val="0"/>
              </a:spcAft>
              <a:buNone/>
            </a:pPr>
            <a:r>
              <a:rPr lang="uk-UA" sz="2200" b="1" u="sng" dirty="0" err="1" smtClean="0"/>
              <a:t>Вебінари</a:t>
            </a:r>
            <a:r>
              <a:rPr lang="uk-UA" sz="2200" b="1" u="sng" dirty="0" smtClean="0"/>
              <a:t> ВГ </a:t>
            </a:r>
            <a:r>
              <a:rPr lang="uk-UA" sz="2200" b="1" u="sng" dirty="0" err="1" smtClean="0"/>
              <a:t>“Основа”</a:t>
            </a:r>
            <a:r>
              <a:rPr lang="uk-UA" sz="2200" b="1" u="sng" dirty="0" smtClean="0"/>
              <a:t>: </a:t>
            </a:r>
          </a:p>
          <a:p>
            <a:pPr marL="722313" indent="-368300">
              <a:spcAft>
                <a:spcPts val="0"/>
              </a:spcAft>
              <a:buFont typeface="Arial" pitchFamily="34" charset="0"/>
              <a:buChar char="•"/>
            </a:pPr>
            <a:r>
              <a:rPr lang="uk-UA" sz="2200" b="1" dirty="0" err="1" smtClean="0"/>
              <a:t>“Позитивне</a:t>
            </a:r>
            <a:r>
              <a:rPr lang="uk-UA" sz="2200" b="1" dirty="0" smtClean="0"/>
              <a:t> мислення в освітній </a:t>
            </a:r>
            <a:r>
              <a:rPr lang="uk-UA" sz="2200" b="1" dirty="0" err="1" smtClean="0"/>
              <a:t>діяльності”</a:t>
            </a:r>
            <a:endParaRPr lang="uk-UA" sz="2200" b="1" dirty="0" smtClean="0"/>
          </a:p>
          <a:p>
            <a:pPr marL="722313" indent="-368300">
              <a:spcAft>
                <a:spcPts val="0"/>
              </a:spcAft>
              <a:buNone/>
            </a:pPr>
            <a:r>
              <a:rPr lang="uk-UA" sz="2200" b="1" dirty="0" smtClean="0"/>
              <a:t>      (усі вчителі початкових класів району);</a:t>
            </a:r>
          </a:p>
          <a:p>
            <a:pPr marL="722313" indent="-368300">
              <a:spcAft>
                <a:spcPts val="0"/>
              </a:spcAft>
              <a:buFont typeface="Arial" pitchFamily="34" charset="0"/>
              <a:buChar char="•"/>
            </a:pPr>
            <a:r>
              <a:rPr lang="uk-UA" sz="2200" b="1" dirty="0" err="1" smtClean="0"/>
              <a:t>“Застосування</a:t>
            </a:r>
            <a:r>
              <a:rPr lang="uk-UA" sz="2200" b="1" dirty="0" smtClean="0"/>
              <a:t> методу проектів на уроках</a:t>
            </a:r>
          </a:p>
          <a:p>
            <a:pPr marL="722313" indent="-368300">
              <a:spcAft>
                <a:spcPts val="0"/>
              </a:spcAft>
              <a:buNone/>
            </a:pPr>
            <a:r>
              <a:rPr lang="uk-UA" sz="2200" b="1" dirty="0" smtClean="0"/>
              <a:t>      </a:t>
            </a:r>
            <a:r>
              <a:rPr lang="uk-UA" sz="2200" b="1" dirty="0" err="1" smtClean="0"/>
              <a:t>математики”</a:t>
            </a:r>
            <a:r>
              <a:rPr lang="uk-UA" sz="2200" b="1" dirty="0" smtClean="0"/>
              <a:t> (вчителі </a:t>
            </a:r>
            <a:r>
              <a:rPr lang="uk-UA" sz="2200" b="1" dirty="0" err="1" smtClean="0"/>
              <a:t>Користівської</a:t>
            </a:r>
            <a:r>
              <a:rPr lang="uk-UA" sz="2200" b="1" dirty="0" smtClean="0"/>
              <a:t> ЗШ І-ІІІ ст.,</a:t>
            </a:r>
          </a:p>
          <a:p>
            <a:pPr marL="722313" indent="-368300">
              <a:spcAft>
                <a:spcPts val="0"/>
              </a:spcAft>
              <a:buNone/>
            </a:pPr>
            <a:r>
              <a:rPr lang="uk-UA" sz="2200" b="1" dirty="0" smtClean="0"/>
              <a:t>      </a:t>
            </a:r>
            <a:r>
              <a:rPr lang="uk-UA" sz="2200" b="1" dirty="0" err="1" smtClean="0"/>
              <a:t>Добронадіївської</a:t>
            </a:r>
            <a:r>
              <a:rPr lang="uk-UA" sz="2200" b="1" dirty="0" smtClean="0"/>
              <a:t> ЗШ І-ІІІ ст., </a:t>
            </a:r>
            <a:r>
              <a:rPr lang="uk-UA" sz="2200" b="1" dirty="0" err="1" smtClean="0"/>
              <a:t>Недогарського</a:t>
            </a:r>
            <a:r>
              <a:rPr lang="uk-UA" sz="2200" b="1" dirty="0" smtClean="0"/>
              <a:t>, </a:t>
            </a:r>
          </a:p>
          <a:p>
            <a:pPr marL="722313" indent="-368300">
              <a:spcAft>
                <a:spcPts val="0"/>
              </a:spcAft>
              <a:buNone/>
            </a:pPr>
            <a:r>
              <a:rPr lang="uk-UA" sz="2200" b="1" dirty="0" smtClean="0"/>
              <a:t>      </a:t>
            </a:r>
            <a:r>
              <a:rPr lang="ru-RU" sz="2200" b="1" dirty="0" err="1" smtClean="0"/>
              <a:t>Новопразького</a:t>
            </a:r>
            <a:r>
              <a:rPr lang="ru-RU" sz="2200" b="1" dirty="0" smtClean="0"/>
              <a:t>, </a:t>
            </a:r>
            <a:r>
              <a:rPr lang="uk-UA" sz="2200" b="1" dirty="0" smtClean="0"/>
              <a:t>Цукрозаводського НВК, </a:t>
            </a:r>
            <a:r>
              <a:rPr lang="uk-UA" sz="2200" b="1" dirty="0" err="1" smtClean="0"/>
              <a:t>Улянівської</a:t>
            </a:r>
            <a:r>
              <a:rPr lang="uk-UA" sz="2200" b="1" dirty="0" smtClean="0"/>
              <a:t> ЗШ І-ІІІ ст.; </a:t>
            </a:r>
            <a:endParaRPr lang="uk-UA" sz="2200" b="1" dirty="0"/>
          </a:p>
          <a:p>
            <a:pPr marL="722313" indent="-368300">
              <a:spcAft>
                <a:spcPts val="0"/>
              </a:spcAft>
            </a:pPr>
            <a:r>
              <a:rPr lang="uk-UA" sz="2200" b="1" dirty="0" err="1" smtClean="0"/>
              <a:t>Вчителі–початківці</a:t>
            </a:r>
            <a:r>
              <a:rPr lang="uk-UA" sz="2200" b="1" dirty="0" smtClean="0"/>
              <a:t> Цукрозаводського НВК мають ряд публікацій у </a:t>
            </a:r>
            <a:r>
              <a:rPr lang="en-US" sz="2200" b="1" dirty="0" err="1" smtClean="0"/>
              <a:t>журнал</a:t>
            </a:r>
            <a:r>
              <a:rPr lang="uk-UA" sz="2200" b="1" dirty="0" smtClean="0"/>
              <a:t>і “</a:t>
            </a:r>
            <a:r>
              <a:rPr lang="en-US" sz="2200" b="1" dirty="0" err="1" smtClean="0"/>
              <a:t>Шкільний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бібліотечно-інформаційний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центр</a:t>
            </a:r>
            <a:r>
              <a:rPr lang="uk-UA" sz="2200" b="1" dirty="0" smtClean="0"/>
              <a:t>”;</a:t>
            </a:r>
            <a:endParaRPr lang="uk-UA" sz="2200" b="1" dirty="0"/>
          </a:p>
          <a:p>
            <a:pPr marL="722313" indent="-368300">
              <a:spcAft>
                <a:spcPts val="0"/>
              </a:spcAft>
            </a:pPr>
            <a:r>
              <a:rPr lang="uk-UA" sz="2200" b="1" dirty="0" smtClean="0"/>
              <a:t>Учениця Губенко С.В. (</a:t>
            </a:r>
            <a:r>
              <a:rPr lang="uk-UA" sz="2200" b="1" dirty="0" err="1" smtClean="0"/>
              <a:t>Протопопівська</a:t>
            </a:r>
            <a:r>
              <a:rPr lang="uk-UA" sz="2200" b="1" dirty="0" smtClean="0"/>
              <a:t>  ЗШ І-ІІІ ст.) - учасник обласного етапу  Х</a:t>
            </a:r>
            <a:r>
              <a:rPr lang="en-US" sz="2200" b="1" dirty="0" smtClean="0"/>
              <a:t>V</a:t>
            </a:r>
            <a:r>
              <a:rPr lang="uk-UA" sz="2200" b="1" dirty="0" smtClean="0"/>
              <a:t>ІІ Міжнародного конкурсу з української мови імені П.</a:t>
            </a:r>
            <a:r>
              <a:rPr lang="uk-UA" sz="2200" b="1" dirty="0" err="1" smtClean="0"/>
              <a:t>Яцика</a:t>
            </a:r>
            <a:r>
              <a:rPr lang="uk-UA" sz="2200" b="1" dirty="0" smtClean="0"/>
              <a:t>.</a:t>
            </a:r>
            <a:endParaRPr lang="uk-UA" sz="2200" b="1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4387">
            <a:off x="5835561" y="1557593"/>
            <a:ext cx="3584972" cy="2552700"/>
          </a:xfrm>
        </p:spPr>
      </p:pic>
    </p:spTree>
    <p:extLst>
      <p:ext uri="{BB962C8B-B14F-4D97-AF65-F5344CB8AC3E}">
        <p14:creationId xmlns:p14="http://schemas.microsoft.com/office/powerpoint/2010/main" xmlns="" val="18198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6673"/>
            <a:ext cx="8964488" cy="60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5250" indent="3619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метою реалізації науково-методичної проблеми 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Запровадження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інноваційних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педагогічних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технологій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удосконалення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психолого-педагогічного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супроводу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особистості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системі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креативної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вирішення основних цільових завдань діяльності методкабінету, визначених Положенням про районний методичний кабінет, упродовж 2016-2017 </a:t>
            </a:r>
            <a:r>
              <a:rPr kumimoji="0" lang="uk-UA" altLang="zh-CN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н.р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функціонувала дієва структура науково-методичної роботи з педкадрами, яка складалася із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55 методичних формувань, а саме: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районних  методичних об’єднань, 6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постійно діючих семінарів,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проблемний семінар,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 творчих груп, 3 творчі лабораторії,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майстер-клас,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авторська творча майстерня,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шкіл молодого педагога,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школи педагогічного досвіду,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проблемний клуб вчителів</a:t>
            </a: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95250" indent="3619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zh-CN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Ефективність роботи формувань забезпечувалася, передусім, правильним підходом до планування мети, завдань, змісту, які давали можливість здійснювати успішну психологічну, педагогічну, предметну, методичну підготовку педагогічних кадрів району.</a:t>
            </a:r>
            <a:endParaRPr kumimoji="0" lang="uk-UA" altLang="zh-CN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a-win.ru/foni/HDpic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500090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0"/>
            <a:ext cx="82868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Організація </a:t>
            </a:r>
          </a:p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науково-методичної роботи з учителями української мови і літератури </a:t>
            </a:r>
          </a:p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2016-2017 навчальному році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a-win.ru/foni/HDpic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Творча лабораторія вчителів української мови і літератури  з проблеми </a:t>
            </a:r>
            <a:r>
              <a:rPr lang="uk-UA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«Використання елементів «перевернутого    навчання» на уроках  української мови та літератури». </a:t>
            </a:r>
          </a:p>
          <a:p>
            <a:pPr algn="ctr"/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(керівник Бугайова Н. А. – вчитель української мови і літератури Новопразького НВК)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http://lit-na.blogspot.com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Вита Викторовна\Desktop\1489583003119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492896"/>
            <a:ext cx="3048000" cy="2257425"/>
          </a:xfrm>
          <a:prstGeom prst="rect">
            <a:avLst/>
          </a:prstGeom>
          <a:noFill/>
        </p:spPr>
      </p:pic>
      <p:pic>
        <p:nvPicPr>
          <p:cNvPr id="3" name="Picture 3" descr="C:\Users\Вита Викторовна\Desktop\1489583003119_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2492896"/>
            <a:ext cx="3048000" cy="2257425"/>
          </a:xfrm>
          <a:prstGeom prst="rect">
            <a:avLst/>
          </a:prstGeom>
          <a:noFill/>
        </p:spPr>
      </p:pic>
      <p:pic>
        <p:nvPicPr>
          <p:cNvPr id="2052" name="Picture 4" descr="C:\Users\Вита Викторовна\Desktop\1489583159418_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3501008"/>
            <a:ext cx="3048000" cy="22574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Членами творчої лабораторії проведено уроки української</a:t>
            </a:r>
          </a:p>
          <a:p>
            <a:pPr algn="ctr"/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мови і літератури з елементами </a:t>
            </a:r>
            <a:r>
              <a:rPr lang="uk-UA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“перевернутого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навчання”</a:t>
            </a:r>
            <a:endParaRPr lang="uk-UA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a-win.ru/foni/HDpic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404664"/>
            <a:ext cx="692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Методичні посібники 2016-2017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Вита Викторовна\Desktop\Bez-ymeny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772816"/>
            <a:ext cx="2376264" cy="3402259"/>
          </a:xfrm>
          <a:prstGeom prst="rect">
            <a:avLst/>
          </a:prstGeom>
          <a:noFill/>
        </p:spPr>
      </p:pic>
      <p:pic>
        <p:nvPicPr>
          <p:cNvPr id="10" name="Picture 3" descr="C:\Users\Вита Викторовна\Desktop\242_1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2564904"/>
            <a:ext cx="2385439" cy="3384376"/>
          </a:xfrm>
          <a:prstGeom prst="rect">
            <a:avLst/>
          </a:prstGeom>
          <a:noFill/>
        </p:spPr>
      </p:pic>
      <p:pic>
        <p:nvPicPr>
          <p:cNvPr id="11" name="Picture 4" descr="C:\Users\Вита Викторовна\Desktop\Обложка_Викторин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2780928"/>
            <a:ext cx="2412748" cy="3414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a-win.ru/foni/HDpic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Творча група вчителів української мови і літератури  з проблеми </a:t>
            </a:r>
            <a:r>
              <a:rPr lang="uk-UA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«Педагогічна підтримка розвитку самоосвітньої компетентності учнів»  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(керівник </a:t>
            </a:r>
            <a:r>
              <a:rPr lang="uk-UA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Калюта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В.О. – вчитель української мови і літератури </a:t>
            </a:r>
            <a:r>
              <a:rPr lang="uk-UA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Користівської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ЗШ І-ІІІ ступенів)</a:t>
            </a:r>
            <a:endParaRPr lang="ru-RU" sz="24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1\Pictures\медиа 2012-01-01\DSCN37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916832"/>
            <a:ext cx="3096344" cy="2322258"/>
          </a:xfrm>
          <a:prstGeom prst="rect">
            <a:avLst/>
          </a:prstGeom>
          <a:noFill/>
        </p:spPr>
      </p:pic>
      <p:pic>
        <p:nvPicPr>
          <p:cNvPr id="10243" name="Picture 3" descr="C:\Users\1\Pictures\медиа 2012-01-01\DSCN37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437112"/>
            <a:ext cx="2928958" cy="2196719"/>
          </a:xfrm>
          <a:prstGeom prst="rect">
            <a:avLst/>
          </a:prstGeom>
          <a:noFill/>
        </p:spPr>
      </p:pic>
      <p:pic>
        <p:nvPicPr>
          <p:cNvPr id="10244" name="Picture 4" descr="C:\Users\1\Pictures\медиа 2012-01-01\DSCN37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1916832"/>
            <a:ext cx="3143272" cy="2357454"/>
          </a:xfrm>
          <a:prstGeom prst="rect">
            <a:avLst/>
          </a:prstGeom>
          <a:noFill/>
        </p:spPr>
      </p:pic>
      <p:pic>
        <p:nvPicPr>
          <p:cNvPr id="10242" name="Picture 2" descr="C:\Users\1\Pictures\медиа 2012-01-01\DSCN37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4437112"/>
            <a:ext cx="2881366" cy="216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a-win.ru/foni/HDpic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286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Творча група вчителів української мови і літератури з проблеми  </a:t>
            </a:r>
            <a:r>
              <a:rPr lang="uk-UA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endParaRPr lang="ru-RU" sz="2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соціокультурних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уроках</a:t>
            </a:r>
            <a:endParaRPr lang="ru-RU" sz="2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uk-UA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(керівник </a:t>
            </a:r>
            <a:r>
              <a:rPr lang="uk-UA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Хиленко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Т.І., вчитель української мови і літератури </a:t>
            </a:r>
            <a:r>
              <a:rPr lang="uk-UA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Червонокам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янської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ЗШ І-ІІІ ступенів)</a:t>
            </a: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Pictures\медиа 2012-01-01\DSCN36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068960"/>
            <a:ext cx="4283968" cy="3321843"/>
          </a:xfrm>
          <a:prstGeom prst="rect">
            <a:avLst/>
          </a:prstGeom>
          <a:noFill/>
        </p:spPr>
      </p:pic>
      <p:pic>
        <p:nvPicPr>
          <p:cNvPr id="2" name="Picture 2" descr="D:\Рабочий стол май 2016\фото листопад 2015\DSC043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2492896"/>
            <a:ext cx="4176464" cy="332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a-win.ru/foni/HDpic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7826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60648"/>
            <a:ext cx="85725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учителів української мови і літератури у методичних заходах різних рівнів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Навчання за проектом «Про. Навички» м. Вінниця  (Бугайова Н.А.)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Обласна творча група вчителів-словесників «Використання фразеологізмів на уроках української мови і літератури» ( Тищенко О.В., Бугайова Н.А.)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Обласна творча група «Практичне використання інструментів Microsoft та  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роботі вчителя української мови і літератури» ( Бугайова Н.А.)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Всеукраїнська науково-практична конференція (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Калюта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В.О.)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Обласний семінар «Актуальні аспекти підвищення рівня педагогічної майстерності вчителя у підготовці до ЗНО з української мови і літератури» (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Бенько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Р.А., Семенюк С.А.,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Жванко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З.І.,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Ющишин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Я.В.)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Обласна  творча група «Проблеми унормування сучасної української мови» (Бугайова Н.А., Тищенко О.В.)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EdCamp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Ukraine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м.Харків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м.Вінниця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Бугайова Н.А.,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Артюхова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І.В.)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Обласна науково-методична конференція «Технологізація освітнього процесу»  (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Калюта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В.О., Симоненко В.В.)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Дистанційний курс із впровадження STEM-освіти в практику роботи вчителя (Бугайова Н.А.,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Циганкова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І.П.,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Калюта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В.О.)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обласний конкурс «Педагогічна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блогосфера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творчої лабораторії  «Використання елементів «перевернутого навчання» на уроках  української мови та літератури» - І місце,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гуртка «Літературне краєзнавство» - ІІ місце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Науково-методична проблема РМО вчителів зарубіжної літератури:</a:t>
            </a:r>
            <a:endParaRPr lang="ru-RU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599"/>
            <a:ext cx="8591550" cy="472440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«Теорія і практика аналізу художнього твору»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9" descr="Qxe6KG8qo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717032"/>
            <a:ext cx="3888432" cy="264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P22500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733800"/>
            <a:ext cx="386255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 &amp;vcy;&amp;iecy;&amp;ncy;&amp;zcy;&amp;iecy;&amp;lcy;&amp;softcy;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Напрямки діяльності РМО:</a:t>
            </a:r>
            <a:endParaRPr lang="ru-RU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Творча лабораторія «Роль деталей при аналізі художнього твору як засобу поглиблення учнівського розуміння авторського задуму»;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Навчальний семінар «Виховання толерантності на уроках зарубіжної літератури з використанням ІК технологій»;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Майстер-клас «Розвиток творчого мислення учнів та формування комунікативно-мовленнєвої компетентності на уроках зарубіжної літератури шляхом використання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ТРВЗ-педагогіки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консиліум «Сучасні підходи до вивчення зарубіжної  літератури»;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Семінар-практикум «Сучасні інформаційні технології. Формування якостей творчого читача».</a:t>
            </a:r>
            <a:endParaRPr lang="uk-UA" sz="2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 &amp;vcy;&amp;iecy;&amp;ncy;&amp;zcy;&amp;iecy;&amp;lcy;&amp;softcy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</p:spPr>
      </p:pic>
      <p:pic>
        <p:nvPicPr>
          <p:cNvPr id="5" name="Picture 1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 &amp;pcy;&amp;iecy;&amp;rcy;&amp;o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5538866"/>
            <a:ext cx="2133600" cy="1319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9154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hlink"/>
                </a:solidFill>
              </a:rPr>
              <a:t/>
            </a:r>
            <a:br>
              <a:rPr lang="uk-UA" sz="2800" dirty="0" smtClean="0">
                <a:solidFill>
                  <a:schemeClr val="hlink"/>
                </a:solidFill>
              </a:rPr>
            </a:br>
            <a:r>
              <a:rPr lang="uk-UA" sz="2800" dirty="0" smtClean="0">
                <a:solidFill>
                  <a:schemeClr val="hlink"/>
                </a:solidFill>
              </a:rPr>
              <a:t/>
            </a:r>
            <a:br>
              <a:rPr lang="uk-UA" sz="2800" dirty="0" smtClean="0">
                <a:solidFill>
                  <a:schemeClr val="hlink"/>
                </a:solidFill>
              </a:rPr>
            </a:br>
            <a:r>
              <a:rPr lang="uk-UA" sz="2800" dirty="0" smtClean="0">
                <a:solidFill>
                  <a:schemeClr val="hlink"/>
                </a:solidFill>
              </a:rPr>
              <a:t/>
            </a:r>
            <a:br>
              <a:rPr lang="uk-UA" sz="2800" dirty="0" smtClean="0">
                <a:solidFill>
                  <a:schemeClr val="hlink"/>
                </a:solidFill>
              </a:rPr>
            </a:b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 технологій ТРВЗ </a:t>
            </a:r>
            <a:b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ейдетики на уроках зарубіжної літератури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Майстер-клас вчителя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Цукрозаводського НВК 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Бугарь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Ю.М.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4" descr="1612200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124200"/>
            <a:ext cx="3962400" cy="2971800"/>
          </a:xfrm>
          <a:ln>
            <a:solidFill>
              <a:srgbClr val="002060"/>
            </a:solidFill>
          </a:ln>
        </p:spPr>
      </p:pic>
      <p:pic>
        <p:nvPicPr>
          <p:cNvPr id="5124" name="Picture 5" descr="16122008(00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505200"/>
            <a:ext cx="4064000" cy="304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-2108200" y="3259138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mtClean="0">
                <a:solidFill>
                  <a:srgbClr val="FFFFFF"/>
                </a:solidFill>
              </a:rPr>
              <a:t>М </a:t>
            </a:r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6" name="Pictur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 &amp;vcy;&amp;iecy;&amp;ncy;&amp;zcy;&amp;iecy;&amp;lcy;&amp;softcy;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P31400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676400"/>
            <a:ext cx="2863850" cy="2147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 &amp;vcy;&amp;iecy;&amp;ncy;&amp;zcy;&amp;iecy;&amp;lcy;&amp;soft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 txBox="1">
            <a:spLocks noGrp="1"/>
          </p:cNvSpPr>
          <p:nvPr/>
        </p:nvSpPr>
        <p:spPr bwMode="auto">
          <a:xfrm>
            <a:off x="5791200" y="6492875"/>
            <a:ext cx="3352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Сідельник О.М.</a:t>
            </a:r>
          </a:p>
        </p:txBody>
      </p:sp>
      <p:pic>
        <p:nvPicPr>
          <p:cNvPr id="8196" name="Picture 5" descr="P31400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23043">
            <a:off x="449558" y="4079025"/>
            <a:ext cx="3283931" cy="246331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8" name="Picture 8" descr="P31400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62600" y="3733800"/>
            <a:ext cx="3332163" cy="2498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9" name="Picture 6" descr="P314003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19774">
            <a:off x="4074024" y="1558495"/>
            <a:ext cx="2370138" cy="3159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13843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Укладання, захист та використання міні-підручника</a:t>
            </a:r>
            <a:endParaRPr lang="ru-RU" sz="3600" b="1" i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 &amp;pcy;&amp;iecy;&amp;rcy;&amp;ocy;&quot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0" y="5538866"/>
            <a:ext cx="2133600" cy="1319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6572250" cy="3168351"/>
          </a:xfrm>
          <a:ln w="190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uk-UA" sz="3600" smtClean="0"/>
              <a:t>Дошкільна освіта -  впевнений старт д</a:t>
            </a:r>
            <a:r>
              <a:rPr lang="ru-RU" sz="3600" smtClean="0"/>
              <a:t>ля подальшого </a:t>
            </a:r>
            <a:br>
              <a:rPr lang="ru-RU" sz="3600" smtClean="0"/>
            </a:br>
            <a:r>
              <a:rPr lang="ru-RU" sz="3600" smtClean="0"/>
              <a:t>прояву здібностей і нахилів </a:t>
            </a:r>
            <a:br>
              <a:rPr lang="ru-RU" sz="3600" smtClean="0"/>
            </a:br>
            <a:r>
              <a:rPr lang="ru-RU" sz="3600" smtClean="0"/>
              <a:t>вихованців ДНЗ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rozumnadytyna.com.ua/wp-content/uploads/2011/12/prodan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3573016"/>
            <a:ext cx="1584176" cy="1507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yashko\Pictures\фото Литва\0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32656"/>
            <a:ext cx="2952328" cy="2214246"/>
          </a:xfrm>
          <a:prstGeom prst="rect">
            <a:avLst/>
          </a:prstGeom>
          <a:noFill/>
        </p:spPr>
      </p:pic>
      <p:pic>
        <p:nvPicPr>
          <p:cNvPr id="1027" name="Picture 3" descr="C:\Users\Lyashko\Desktop\03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1772816"/>
            <a:ext cx="2023940" cy="1585184"/>
          </a:xfrm>
          <a:prstGeom prst="rect">
            <a:avLst/>
          </a:prstGeom>
          <a:noFill/>
        </p:spPr>
      </p:pic>
      <p:pic>
        <p:nvPicPr>
          <p:cNvPr id="9" name="Picture 3" descr="D:\Мои документы\ВЕБ - сторінка\Кластер\фото\DSC0706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0072" y="3429000"/>
            <a:ext cx="3600400" cy="2700300"/>
          </a:xfrm>
          <a:prstGeom prst="rect">
            <a:avLst/>
          </a:prstGeom>
          <a:noFill/>
        </p:spPr>
      </p:pic>
      <p:pic>
        <p:nvPicPr>
          <p:cNvPr id="1028" name="Picture 4" descr="H:\На сайт Руїна грудень\на сайт Руїна\04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429000"/>
            <a:ext cx="3336371" cy="25022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708920"/>
            <a:ext cx="48245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Історичні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студії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D:\Мои документы\Фото\Кластер лютий 2017\DSC0808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92280" y="332656"/>
            <a:ext cx="1728192" cy="1884884"/>
          </a:xfrm>
          <a:prstGeom prst="rect">
            <a:avLst/>
          </a:prstGeom>
          <a:noFill/>
        </p:spPr>
      </p:pic>
      <p:pic>
        <p:nvPicPr>
          <p:cNvPr id="1030" name="Picture 6" descr="H:\Березень 2017 крок до зірок, Джура\DSC0849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03848" y="1340768"/>
            <a:ext cx="1872208" cy="1404156"/>
          </a:xfrm>
          <a:prstGeom prst="rect">
            <a:avLst/>
          </a:prstGeom>
          <a:noFill/>
        </p:spPr>
      </p:pic>
      <p:pic>
        <p:nvPicPr>
          <p:cNvPr id="15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21202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87824" y="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Система методичної роботи з вчителями історії, географії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1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:\турнир Кіровоградська обл\DSC087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005064"/>
            <a:ext cx="3528392" cy="2646294"/>
          </a:xfrm>
          <a:prstGeom prst="rect">
            <a:avLst/>
          </a:prstGeom>
          <a:noFill/>
        </p:spPr>
      </p:pic>
      <p:pic>
        <p:nvPicPr>
          <p:cNvPr id="16" name="Picture 2" descr="D:\Мои документы\ВЕБ - сторінка\Турнір Кіровоград\турні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4005064"/>
            <a:ext cx="3528392" cy="2646294"/>
          </a:xfrm>
          <a:prstGeom prst="rect">
            <a:avLst/>
          </a:prstGeom>
          <a:noFill/>
        </p:spPr>
      </p:pic>
      <p:pic>
        <p:nvPicPr>
          <p:cNvPr id="5122" name="Picture 2" descr="H:\Запоріжжя Турнір 2017\0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1124744"/>
            <a:ext cx="3281531" cy="2551974"/>
          </a:xfrm>
          <a:prstGeom prst="rect">
            <a:avLst/>
          </a:prstGeom>
          <a:noFill/>
        </p:spPr>
      </p:pic>
      <p:pic>
        <p:nvPicPr>
          <p:cNvPr id="5123" name="Picture 3" descr="H:\Запоріжжя Турнір 2017\07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1124744"/>
            <a:ext cx="3457857" cy="259228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123729" y="188640"/>
            <a:ext cx="66543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Турнір</a:t>
            </a:r>
            <a:r>
              <a:rPr lang="ru-RU" sz="4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юних</a:t>
            </a:r>
            <a:r>
              <a:rPr lang="ru-RU" sz="4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істориків</a:t>
            </a:r>
            <a:endParaRPr lang="ru-RU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6450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м.Запоріжжя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5746063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01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2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5"/>
          <p:cNvGrpSpPr/>
          <p:nvPr/>
        </p:nvGrpSpPr>
        <p:grpSpPr>
          <a:xfrm>
            <a:off x="8334168" y="3321378"/>
            <a:ext cx="809835" cy="3536622"/>
            <a:chOff x="-6" y="1938"/>
            <a:chExt cx="1619677" cy="6856062"/>
          </a:xfrm>
        </p:grpSpPr>
        <p:pic>
          <p:nvPicPr>
            <p:cNvPr id="2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H:\Авторські майстерні\0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484784"/>
            <a:ext cx="3024336" cy="2268252"/>
          </a:xfrm>
          <a:prstGeom prst="rect">
            <a:avLst/>
          </a:prstGeom>
          <a:noFill/>
        </p:spPr>
      </p:pic>
      <p:pic>
        <p:nvPicPr>
          <p:cNvPr id="15" name="Picture 7" descr="H:\Авторські майстерні\0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1268760"/>
            <a:ext cx="3020154" cy="2265115"/>
          </a:xfrm>
          <a:prstGeom prst="rect">
            <a:avLst/>
          </a:prstGeom>
          <a:noFill/>
        </p:spPr>
      </p:pic>
      <p:pic>
        <p:nvPicPr>
          <p:cNvPr id="16" name="Picture 5" descr="H:\Авторські майстерні\00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3933056"/>
            <a:ext cx="2592288" cy="2706807"/>
          </a:xfrm>
          <a:prstGeom prst="rect">
            <a:avLst/>
          </a:prstGeom>
          <a:noFill/>
        </p:spPr>
      </p:pic>
      <p:pic>
        <p:nvPicPr>
          <p:cNvPr id="17" name="Picture 6" descr="H:\Авторські майстерні\03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944" y="3717032"/>
            <a:ext cx="4032448" cy="28829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40412" y="0"/>
            <a:ext cx="760399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Авторські</a:t>
            </a:r>
            <a:r>
              <a:rPr lang="ru-RU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творчі</a:t>
            </a:r>
            <a:endParaRPr lang="ru-RU" sz="3200" b="1" dirty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майстерні</a:t>
            </a:r>
            <a:r>
              <a:rPr lang="ru-RU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вчителів</a:t>
            </a:r>
            <a:r>
              <a:rPr lang="ru-RU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географії</a:t>
            </a:r>
            <a:endParaRPr lang="ru-RU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Турнір географи\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36912"/>
            <a:ext cx="2976331" cy="2232248"/>
          </a:xfrm>
          <a:prstGeom prst="rect">
            <a:avLst/>
          </a:prstGeom>
          <a:noFill/>
        </p:spPr>
      </p:pic>
      <p:pic>
        <p:nvPicPr>
          <p:cNvPr id="5" name="Picture 3" descr="H:\Турнір географи\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204864"/>
            <a:ext cx="5005064" cy="3753798"/>
          </a:xfrm>
          <a:prstGeom prst="rect">
            <a:avLst/>
          </a:prstGeom>
          <a:noFill/>
        </p:spPr>
      </p:pic>
      <p:pic>
        <p:nvPicPr>
          <p:cNvPr id="6" name="Picture 2" descr="H:\Турнір географи\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88640"/>
            <a:ext cx="2976330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1960" y="188640"/>
            <a:ext cx="38777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Турнір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юних</a:t>
            </a:r>
            <a:endParaRPr lang="ru-RU" sz="54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географів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ncy;&amp;iukcy;&amp;mcy;&amp;acy;&amp;shcy;&amp;kcy;&amp;acy; &amp;gcy;&amp;iecy;&amp;ocy;&amp;gcy;&amp;rcy;&amp;acy;&amp;fcy;&amp;iukcy;&amp;yacy;&quot;"/>
          <p:cNvSpPr>
            <a:spLocks noChangeAspect="1" noChangeArrowheads="1"/>
          </p:cNvSpPr>
          <p:nvPr/>
        </p:nvSpPr>
        <p:spPr bwMode="auto">
          <a:xfrm>
            <a:off x="155575" y="-1790700"/>
            <a:ext cx="3448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4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115616" y="5013176"/>
            <a:ext cx="1872208" cy="1631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105400" y="3810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uk-UA" sz="2000" b="1" dirty="0" smtClean="0">
                <a:solidFill>
                  <a:srgbClr val="E61E2C"/>
                </a:solidFill>
                <a:latin typeface="Comic Sans MS" pitchFamily="66" charset="0"/>
              </a:rPr>
              <a:t>Методичний супровід викладання математики в загальноосвітніх навчальних закладах</a:t>
            </a:r>
            <a:endParaRPr lang="ru-RU" sz="2000" b="1" dirty="0" smtClean="0">
              <a:solidFill>
                <a:srgbClr val="E61E2C"/>
              </a:solidFill>
              <a:latin typeface="Comic Sans MS" pitchFamily="66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57200" y="31242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     </a:t>
            </a: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Методичне об</a:t>
            </a:r>
            <a:r>
              <a:rPr lang="en-US" sz="1200" b="1" dirty="0" smtClean="0">
                <a:solidFill>
                  <a:srgbClr val="009900"/>
                </a:solidFill>
                <a:latin typeface="Comic Sans MS" pitchFamily="66" charset="0"/>
              </a:rPr>
              <a:t>'</a:t>
            </a: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єднання вчителів математики працює над проблемою: </a:t>
            </a:r>
            <a:r>
              <a:rPr lang="uk-UA" sz="16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“Формування</a:t>
            </a:r>
            <a:r>
              <a:rPr lang="uk-UA" sz="16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життєвих </a:t>
            </a:r>
            <a:r>
              <a:rPr lang="uk-UA" sz="16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компетентностей</a:t>
            </a:r>
            <a:r>
              <a:rPr lang="uk-UA" sz="16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учня на основі розвитку творчих здібностей на уроках </a:t>
            </a:r>
            <a:r>
              <a:rPr lang="uk-UA" sz="16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математики”</a:t>
            </a:r>
            <a:r>
              <a:rPr lang="uk-UA" sz="16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    Метою роботи є створення умов для безперервного підвищення професійної компетентності педагогічних працівників та формування </a:t>
            </a:r>
            <a:r>
              <a:rPr lang="uk-UA" sz="1200" b="1" dirty="0" err="1" smtClean="0">
                <a:solidFill>
                  <a:srgbClr val="009900"/>
                </a:solidFill>
                <a:latin typeface="Comic Sans MS" pitchFamily="66" charset="0"/>
              </a:rPr>
              <a:t>конкурентноспроможного</a:t>
            </a: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 учня в умовах модернізації навчально-виховного процесу.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     Проблеми, які розглядалися на засіданнях, дають змогу привернути увагу вчителів до актуальних проблем викладання предметів, активно застосовувати на уроках новітні технології, інтерактивні методики.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     Результативністю роботи методичного об’єднання є підвищення пізнавальної діяльності учнів, активізація їх роботи на уроках, підвищення якісного показника знань.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lang="uk-UA" sz="1400" i="1" dirty="0" smtClean="0"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18462" name="Picture 30" descr="PB2402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2971800"/>
            <a:ext cx="2590800" cy="1636713"/>
          </a:xfrm>
          <a:prstGeom prst="rect">
            <a:avLst/>
          </a:prstGeom>
          <a:noFill/>
        </p:spPr>
      </p:pic>
      <p:pic>
        <p:nvPicPr>
          <p:cNvPr id="18465" name="Picture 33" descr="Копия Копия P32404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4876800"/>
            <a:ext cx="2646362" cy="1509713"/>
          </a:xfrm>
          <a:prstGeom prst="rect">
            <a:avLst/>
          </a:prstGeom>
          <a:noFill/>
        </p:spPr>
      </p:pic>
      <p:pic>
        <p:nvPicPr>
          <p:cNvPr id="18466" name="Picture 34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81000"/>
            <a:ext cx="4292600" cy="2462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PB2402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23850"/>
            <a:ext cx="1981200" cy="1484313"/>
          </a:xfrm>
          <a:prstGeom prst="rect">
            <a:avLst/>
          </a:prstGeom>
          <a:noFill/>
        </p:spPr>
      </p:pic>
      <p:pic>
        <p:nvPicPr>
          <p:cNvPr id="3" name="Picture 43" descr="PB2402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928688"/>
            <a:ext cx="2590800" cy="1606550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148064" y="692696"/>
            <a:ext cx="37444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Школа педагогічної майстерності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err="1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“Використання</a:t>
            </a:r>
            <a:r>
              <a:rPr lang="uk-UA" sz="2000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ІКТ в роботі вчителя </a:t>
            </a:r>
            <a:r>
              <a:rPr lang="uk-UA" sz="2000" dirty="0" err="1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математики”</a:t>
            </a:r>
            <a:endParaRPr lang="ru-RU" sz="2000" dirty="0" smtClean="0">
              <a:solidFill>
                <a:srgbClr val="E61E2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 flipV="1">
            <a:off x="457200" y="2668588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   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Вчителі математики ведуть пошук форм і методів використання ІКТ при вивченні математики, використання </a:t>
            </a:r>
            <a:r>
              <a:rPr lang="uk-UA" sz="1400" b="1" dirty="0" err="1" smtClean="0">
                <a:solidFill>
                  <a:srgbClr val="009900"/>
                </a:solidFill>
                <a:latin typeface="Comic Sans MS" pitchFamily="66" charset="0"/>
              </a:rPr>
              <a:t>Інтернет-технологій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 безпосередньо на уроках, працюють над розвитком інформаційної культури учнів.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   У 2017 році відбулися засідання ШПМ </a:t>
            </a:r>
            <a:r>
              <a:rPr lang="uk-UA" sz="1400" b="1" dirty="0" err="1" smtClean="0">
                <a:solidFill>
                  <a:srgbClr val="009900"/>
                </a:solidFill>
                <a:latin typeface="Comic Sans MS" pitchFamily="66" charset="0"/>
              </a:rPr>
              <a:t>“Активізація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 пізнавальної діяльності учнів через використання ІКТ на уроках математики та </a:t>
            </a:r>
            <a:r>
              <a:rPr lang="uk-UA" sz="1400" b="1" dirty="0" err="1" smtClean="0">
                <a:solidFill>
                  <a:srgbClr val="009900"/>
                </a:solidFill>
                <a:latin typeface="Comic Sans MS" pitchFamily="66" charset="0"/>
              </a:rPr>
              <a:t>економіки”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, 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«</a:t>
            </a:r>
            <a:r>
              <a:rPr lang="ru-RU" sz="1400" b="1" dirty="0" err="1" smtClean="0">
                <a:solidFill>
                  <a:srgbClr val="009900"/>
                </a:solidFill>
                <a:latin typeface="Comic Sans MS" pitchFamily="66" charset="0"/>
              </a:rPr>
              <a:t>Формування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9900"/>
                </a:solidFill>
                <a:latin typeface="Comic Sans MS" pitchFamily="66" charset="0"/>
              </a:rPr>
              <a:t>позитивної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9900"/>
                </a:solidFill>
                <a:latin typeface="Comic Sans MS" pitchFamily="66" charset="0"/>
              </a:rPr>
              <a:t>мотивації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 на уроках математики </a:t>
            </a:r>
            <a:r>
              <a:rPr lang="ru-RU" sz="1400" b="1" dirty="0" err="1" smtClean="0">
                <a:solidFill>
                  <a:srgbClr val="009900"/>
                </a:solidFill>
                <a:latin typeface="Comic Sans MS" pitchFamily="66" charset="0"/>
              </a:rPr>
              <a:t>засобами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9900"/>
                </a:solidFill>
                <a:latin typeface="Comic Sans MS" pitchFamily="66" charset="0"/>
              </a:rPr>
              <a:t>інноваційних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 форм </a:t>
            </a:r>
            <a:r>
              <a:rPr lang="ru-RU" sz="1400" b="1" dirty="0" err="1" smtClean="0">
                <a:solidFill>
                  <a:srgbClr val="009900"/>
                </a:solidFill>
                <a:latin typeface="Comic Sans MS" pitchFamily="66" charset="0"/>
              </a:rPr>
              <a:t>і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9900"/>
                </a:solidFill>
                <a:latin typeface="Comic Sans MS" pitchFamily="66" charset="0"/>
              </a:rPr>
              <a:t>методів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9900"/>
                </a:solidFill>
                <a:latin typeface="Comic Sans MS" pitchFamily="66" charset="0"/>
              </a:rPr>
              <a:t>навчання</a:t>
            </a:r>
            <a:r>
              <a:rPr lang="ru-RU" sz="1400" b="1" dirty="0" smtClean="0">
                <a:solidFill>
                  <a:srgbClr val="009900"/>
                </a:solidFill>
                <a:latin typeface="Comic Sans MS" pitchFamily="66" charset="0"/>
              </a:rPr>
              <a:t>».</a:t>
            </a:r>
            <a:r>
              <a:rPr lang="ru-RU" sz="1400" b="1" i="1" dirty="0" smtClean="0">
                <a:solidFill>
                  <a:srgbClr val="DEF169"/>
                </a:solidFill>
                <a:effectDag name="">
                  <a:cont type="tree" name="">
                    <a:effect ref="fillLine"/>
                    <a:outerShdw dist="38100" dir="13500000" algn="br">
                      <a:srgbClr val="F2FF9F"/>
                    </a:outerShdw>
                  </a:cont>
                  <a:cont type="tree" name="">
                    <a:effect ref="fillLine"/>
                    <a:outerShdw dist="38100" dir="2700000" algn="tl">
                      <a:srgbClr val="85903F"/>
                    </a:outerShdw>
                  </a:cont>
                  <a:effect ref="fillLine"/>
                </a:effectDag>
                <a:latin typeface="Comic Sans MS" pitchFamily="66" charset="0"/>
              </a:rPr>
              <a:t> 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1000" y="4267200"/>
            <a:ext cx="44958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З метою підготовки учителів математики до атестації при методичному об’єднанні працювала робоча група </a:t>
            </a:r>
            <a:r>
              <a:rPr lang="uk-UA" sz="1400" b="1" dirty="0" err="1" smtClean="0">
                <a:solidFill>
                  <a:srgbClr val="009900"/>
                </a:solidFill>
                <a:latin typeface="Comic Sans MS" pitchFamily="66" charset="0"/>
              </a:rPr>
              <a:t>“Використання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 діагностичних карт у процесі організації роботи з вчителями </a:t>
            </a:r>
            <a:r>
              <a:rPr lang="uk-UA" sz="1400" b="1" dirty="0" err="1" smtClean="0">
                <a:solidFill>
                  <a:srgbClr val="009900"/>
                </a:solidFill>
                <a:latin typeface="Comic Sans MS" pitchFamily="66" charset="0"/>
              </a:rPr>
              <a:t>математики”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. У листопаді традиційно проходить </a:t>
            </a:r>
            <a:r>
              <a:rPr lang="uk-UA" sz="1400" b="1" dirty="0" err="1" smtClean="0">
                <a:solidFill>
                  <a:srgbClr val="009900"/>
                </a:solidFill>
                <a:latin typeface="Comic Sans MS" pitchFamily="66" charset="0"/>
              </a:rPr>
              <a:t>“Аукціон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 педагогічних </a:t>
            </a:r>
            <a:r>
              <a:rPr lang="uk-UA" sz="1400" b="1" dirty="0" err="1" smtClean="0">
                <a:solidFill>
                  <a:srgbClr val="009900"/>
                </a:solidFill>
                <a:latin typeface="Comic Sans MS" pitchFamily="66" charset="0"/>
              </a:rPr>
              <a:t>ідей”</a:t>
            </a:r>
            <a:r>
              <a:rPr lang="uk-UA" sz="1400" b="1" dirty="0" smtClean="0">
                <a:solidFill>
                  <a:srgbClr val="009900"/>
                </a:solidFill>
                <a:latin typeface="Comic Sans MS" pitchFamily="66" charset="0"/>
              </a:rPr>
              <a:t>, на якому вчителі діляться своїми педагогічними родзинками.</a:t>
            </a:r>
            <a:endParaRPr lang="ru-RU" sz="1400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0" descr="DSC025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4419600"/>
            <a:ext cx="3124200" cy="17573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2" name="Picture 4" descr="DSC025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533400"/>
            <a:ext cx="3835400" cy="2157413"/>
          </a:xfrm>
          <a:prstGeom prst="rect">
            <a:avLst/>
          </a:prstGeom>
          <a:noFill/>
        </p:spPr>
      </p:pic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4788024" y="2996952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Організація та проведення </a:t>
            </a:r>
            <a:b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моніторингових досліджень </a:t>
            </a:r>
            <a:b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якості освіти</a:t>
            </a:r>
            <a:endParaRPr lang="ru-RU" dirty="0" smtClean="0">
              <a:solidFill>
                <a:srgbClr val="E61E2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 rot="10800000" flipV="1">
            <a:off x="4418013" y="3956477"/>
            <a:ext cx="4344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В роботі постійно діючого семінару формуються професійні компетенції педагогів щодо ефективного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9900"/>
                </a:solidFill>
                <a:latin typeface="Comic Sans MS" pitchFamily="66" charset="0"/>
              </a:rPr>
              <a:t>застосування технологій вимірювання та управління освітою.</a:t>
            </a:r>
            <a:endParaRPr lang="ru-RU" sz="1200" b="1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457200" y="5257800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Залучення обдарованих дітей до роботи в МАН України, </a:t>
            </a:r>
            <a:b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створення шкільних наукових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товариств</a:t>
            </a:r>
            <a:endParaRPr lang="ru-RU" dirty="0" smtClean="0">
              <a:solidFill>
                <a:srgbClr val="E61E2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91180" name="Picture 12" descr="учасники конкурсі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5029200"/>
            <a:ext cx="2057400" cy="1543050"/>
          </a:xfrm>
          <a:prstGeom prst="rect">
            <a:avLst/>
          </a:prstGeom>
          <a:noFill/>
        </p:spPr>
      </p:pic>
      <p:pic>
        <p:nvPicPr>
          <p:cNvPr id="391181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3505200"/>
            <a:ext cx="29718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82" name="Picture 14" descr="DSC0744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4876800"/>
            <a:ext cx="2311400" cy="1444625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7544" y="404664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E61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Постійно діючі семінари</a:t>
            </a:r>
            <a:endParaRPr lang="ru-RU" dirty="0" smtClean="0">
              <a:solidFill>
                <a:srgbClr val="E61E2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980728"/>
            <a:ext cx="403244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uk-UA" sz="1200" b="1" dirty="0" smtClean="0">
                <a:latin typeface="Comic Sans MS" pitchFamily="66" charset="0"/>
              </a:rPr>
              <a:t>З метою обміну педагогічним досвідом відбулися семінари: «Використання інноваційних підходів у викладанні математики для підвищення рівня знань і успішності учнів», «Стимулювання і розвиток свідомого ставлення учнів до засвоєння математики».</a:t>
            </a:r>
            <a:r>
              <a:rPr lang="uk-UA" sz="1200" dirty="0" smtClean="0">
                <a:latin typeface="Comic Sans MS" pitchFamily="66" charset="0"/>
              </a:rPr>
              <a:t> </a:t>
            </a:r>
            <a:r>
              <a:rPr lang="uk-UA" sz="1200" b="1" dirty="0" smtClean="0">
                <a:latin typeface="Comic Sans MS" pitchFamily="66" charset="0"/>
              </a:rPr>
              <a:t>За круглим столом були складені педагогічні правила з </a:t>
            </a:r>
            <a:r>
              <a:rPr lang="uk-UA" sz="1200" b="1" dirty="0" err="1" smtClean="0">
                <a:latin typeface="Comic Sans MS" pitchFamily="66" charset="0"/>
              </a:rPr>
              <a:t>компетентнісно</a:t>
            </a:r>
            <a:r>
              <a:rPr lang="uk-UA" sz="1200" b="1" dirty="0" smtClean="0">
                <a:latin typeface="Comic Sans MS" pitchFamily="66" charset="0"/>
              </a:rPr>
              <a:t> орієнтованого навчання.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uk-UA" sz="1200" b="1" dirty="0" smtClean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uk-UA" sz="1200" b="1" dirty="0" smtClean="0">
                <a:latin typeface="Comic Sans MS" pitchFamily="66" charset="0"/>
              </a:rPr>
              <a:t>     В січні 27 року відбувся семінар </a:t>
            </a:r>
            <a:r>
              <a:rPr lang="uk-UA" sz="1200" b="1" dirty="0" err="1" smtClean="0">
                <a:latin typeface="Comic Sans MS" pitchFamily="66" charset="0"/>
              </a:rPr>
              <a:t>“Змістове</a:t>
            </a:r>
            <a:r>
              <a:rPr lang="uk-UA" sz="1200" b="1" dirty="0" smtClean="0">
                <a:latin typeface="Comic Sans MS" pitchFamily="66" charset="0"/>
              </a:rPr>
              <a:t> та методичне забезпечення ДПА та ЗНО 2017 </a:t>
            </a:r>
            <a:r>
              <a:rPr lang="uk-UA" sz="1200" b="1" dirty="0" err="1" smtClean="0">
                <a:latin typeface="Comic Sans MS" pitchFamily="66" charset="0"/>
              </a:rPr>
              <a:t>року”</a:t>
            </a:r>
            <a:r>
              <a:rPr lang="uk-UA" sz="1200" b="1" dirty="0" smtClean="0">
                <a:latin typeface="Comic Sans MS" pitchFamily="66" charset="0"/>
              </a:rPr>
              <a:t>. Вчителі стали учасниками тренувального тестування у форматі ЗНО. </a:t>
            </a:r>
            <a:endParaRPr lang="ru-RU" sz="1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Hcy;&amp;acy;&amp;bcy;&amp;lcy;&amp;ocy;&amp;ncy; (&amp;fcy;&amp;ocy;&amp;ncy;) &amp;pcy;&amp;rcy;&amp;iecy;&amp;zcy;&amp;iecy;&amp;ncy;&amp;tcy;&amp;acy;&amp;tscy;&amp;icy;&amp;icy; &quot;&amp;Gcy;&amp;ocy;&amp;lcy;&amp;ucy;&amp;bcy;&amp;ycy;&amp;iecy; &amp;vcy;&amp;ocy;&amp;lcy;&amp;ncy;&amp;ycy;&quot; (3 &amp;vcy;&amp;acy;&amp;rcy;&amp;icy;&amp;acy;&amp;ncy;&amp;tcy;&amp;acy;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001056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Методична робота 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вчителями фізики та інформатики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136815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(2016-2017 </a:t>
            </a:r>
            <a:r>
              <a:rPr lang="uk-UA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Чабан\Downloads\fizi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04664"/>
            <a:ext cx="2448273" cy="1418171"/>
          </a:xfrm>
          <a:prstGeom prst="rect">
            <a:avLst/>
          </a:prstGeom>
          <a:noFill/>
        </p:spPr>
      </p:pic>
      <p:pic>
        <p:nvPicPr>
          <p:cNvPr id="2051" name="Picture 3" descr="C:\Users\Чабан\Downloads\images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404664"/>
            <a:ext cx="2448273" cy="1451990"/>
          </a:xfrm>
          <a:prstGeom prst="rect">
            <a:avLst/>
          </a:prstGeom>
          <a:noFill/>
        </p:spPr>
      </p:pic>
      <p:pic>
        <p:nvPicPr>
          <p:cNvPr id="2052" name="Picture 4" descr="C:\Users\Чабан\Downloads\sochinenie_fizika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76672"/>
            <a:ext cx="2232247" cy="1313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Районне методичне об'єднання вчителів фізики та інформатики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3240" y="1484784"/>
            <a:ext cx="6661248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Районне методичне об’єднання вчителів фізики та інформатики, керівником якого є </a:t>
            </a:r>
            <a:r>
              <a:rPr lang="uk-UA" sz="1800" dirty="0" err="1" smtClean="0"/>
              <a:t>Буркацька</a:t>
            </a:r>
            <a:r>
              <a:rPr lang="uk-UA" sz="1800" dirty="0" smtClean="0"/>
              <a:t> Т.П.(вчитель фізики та інформатики </a:t>
            </a:r>
            <a:r>
              <a:rPr lang="uk-UA" sz="1800" dirty="0" err="1" smtClean="0"/>
              <a:t>Куколівського</a:t>
            </a:r>
            <a:r>
              <a:rPr lang="uk-UA" sz="1800" dirty="0" smtClean="0"/>
              <a:t> НВК), протягом року працювало над науково-методичною проблемою: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«Підвищення рівня навчальних досягнень учнів шляхом впровадження сучасних  </a:t>
            </a:r>
            <a:r>
              <a:rPr lang="uk-UA" sz="2400" b="1" dirty="0" err="1" smtClean="0">
                <a:solidFill>
                  <a:srgbClr val="FF0000"/>
                </a:solidFill>
              </a:rPr>
              <a:t>особистісно</a:t>
            </a:r>
            <a:r>
              <a:rPr lang="uk-UA" sz="2400" b="1" dirty="0" smtClean="0">
                <a:solidFill>
                  <a:srgbClr val="FF0000"/>
                </a:solidFill>
              </a:rPr>
              <a:t> зорієнтованих методів і форм навчання».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Чабан\Desktop\s203914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95536" y="1484784"/>
            <a:ext cx="1800200" cy="2399310"/>
          </a:xfrm>
          <a:prstGeom prst="roundRect">
            <a:avLst/>
          </a:prstGeom>
          <a:noFill/>
          <a:ln w="19050">
            <a:solidFill>
              <a:srgbClr val="006600"/>
            </a:solidFill>
          </a:ln>
        </p:spPr>
      </p:pic>
      <p:pic>
        <p:nvPicPr>
          <p:cNvPr id="4099" name="Picture 3" descr="C:\Users\Чабан\Desktop\фото для мамочки\конф\IMG_20160926_100042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1475656" y="4293096"/>
            <a:ext cx="5852142" cy="242773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296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Методична робота </a:t>
            </a:r>
            <a:b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 вчителями фізики та інформатики</a:t>
            </a:r>
            <a:endParaRPr lang="ru-RU" sz="2400" dirty="0"/>
          </a:p>
        </p:txBody>
      </p:sp>
      <p:pic>
        <p:nvPicPr>
          <p:cNvPr id="4" name="Picture 4" descr="C:\Users\Чабан\Downloads\sochinenie_fizika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116632"/>
            <a:ext cx="1224136" cy="723353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</p:pic>
      <p:pic>
        <p:nvPicPr>
          <p:cNvPr id="5" name="Picture 2" descr="Зображення 177 з 918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16632"/>
            <a:ext cx="1149985" cy="720080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ot"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412776"/>
            <a:ext cx="1368152" cy="995019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7" name="Picture 4" descr="D:\Чабан\Фото_для_О.М\2017\Щаслива\Фізика\P70322-0916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2239302"/>
            <a:ext cx="1368152" cy="1011243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</p:pic>
      <p:pic>
        <p:nvPicPr>
          <p:cNvPr id="8" name="Picture 5" descr="D:\Чабан\Фото_для_О.М\2017\Щаслива\Інформатика\P70322-10092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2981298"/>
            <a:ext cx="1368152" cy="1011243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139952" y="105273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>
                <a:solidFill>
                  <a:srgbClr val="FF0000"/>
                </a:solidFill>
              </a:rPr>
              <a:t>Відкриті  уроки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148478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«</a:t>
            </a:r>
            <a:r>
              <a:rPr lang="uk-UA" sz="1600" b="1" i="1" dirty="0" smtClean="0">
                <a:solidFill>
                  <a:srgbClr val="002060"/>
                </a:solidFill>
              </a:rPr>
              <a:t>Період обертання фізичного тіла» </a:t>
            </a:r>
          </a:p>
          <a:p>
            <a:pPr algn="ctr"/>
            <a:r>
              <a:rPr lang="uk-UA" sz="1600" dirty="0" smtClean="0">
                <a:solidFill>
                  <a:prstClr val="black"/>
                </a:solidFill>
              </a:rPr>
              <a:t>(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Лукашова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В.А., вчитель фізики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Шарівського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НВК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227687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«</a:t>
            </a:r>
            <a:r>
              <a:rPr lang="uk-UA" sz="1600" b="1" i="1" dirty="0" smtClean="0">
                <a:solidFill>
                  <a:srgbClr val="002060"/>
                </a:solidFill>
              </a:rPr>
              <a:t>Закон Ома для однорідної ділянки електричного кола</a:t>
            </a:r>
            <a:r>
              <a:rPr lang="ru-RU" sz="1600" b="1" i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Гавчук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К.О., вчитель фізики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Щасливської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ЗШ І-ІІ ст.)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267744" y="2996952"/>
            <a:ext cx="64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600" b="1" i="1" dirty="0" smtClean="0">
                <a:solidFill>
                  <a:srgbClr val="002060"/>
                </a:solidFill>
              </a:rPr>
              <a:t>«Поняття команди.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600" b="1" i="1" dirty="0" smtClean="0">
                <a:solidFill>
                  <a:srgbClr val="002060"/>
                </a:solidFill>
              </a:rPr>
              <a:t>Порівняння команди й спонукального речення»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(Колісник Л.А., вчитель інформатики 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Щасливської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ЗШ І-ІІ ст.)</a:t>
            </a:r>
          </a:p>
        </p:txBody>
      </p:sp>
      <p:pic>
        <p:nvPicPr>
          <p:cNvPr id="13" name="Picture 2" descr="D:\Чабан\Фото_для_О.М\2017\Щаслива\Інформатика\P70322-11101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9632" y="3789040"/>
            <a:ext cx="1368152" cy="1038330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</p:pic>
      <p:pic>
        <p:nvPicPr>
          <p:cNvPr id="14" name="Picture 3" descr="D:\Чабан\Фото_для_О.М\2017\Ізмайлівка 2\P70215-10432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4705214"/>
            <a:ext cx="1368152" cy="1038330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</p:pic>
      <p:pic>
        <p:nvPicPr>
          <p:cNvPr id="15" name="Рисунок 2" descr="C:\Users\1\Desktop\Новая папка\20170220_11274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31640" y="5589240"/>
            <a:ext cx="1368152" cy="103833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771800" y="3933057"/>
            <a:ext cx="6120680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indent="-274320" algn="ctr"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lang="uk-UA" sz="1600" b="1" i="1" dirty="0" smtClean="0">
                <a:solidFill>
                  <a:srgbClr val="002060"/>
                </a:solidFill>
              </a:rPr>
              <a:t>   «Алгоритмічна структура розгалуження» </a:t>
            </a:r>
          </a:p>
          <a:p>
            <a:pPr indent="-274320" algn="ctr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(Дзюба Є.С., вчитель інформатики 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Щасливської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ЗШ І-ІІ ст.)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771800" y="4797152"/>
            <a:ext cx="6120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002060"/>
                </a:solidFill>
              </a:rPr>
              <a:t>«Закон збереження  механічної енергії»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rgbClr val="00206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(Носенко О.О., вчитель фізики 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Ізмайлівської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ЗШ І-ІІІ ст.)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517232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«</a:t>
            </a:r>
            <a:r>
              <a:rPr lang="uk-UA" sz="1600" b="1" i="1" dirty="0" smtClean="0">
                <a:solidFill>
                  <a:srgbClr val="002060"/>
                </a:solidFill>
              </a:rPr>
              <a:t>Вдосконалення текстів через виділення кольором та шрифтами» </a:t>
            </a:r>
          </a:p>
          <a:p>
            <a:pPr algn="ctr"/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(Ніколаєнко Ю.Ю., вчитель інформатики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Шарівського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НВК)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768752" cy="3744415"/>
          </a:xfrm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Робота над дослідженням науково-методичної проблеми </a:t>
            </a:r>
            <a:r>
              <a:rPr lang="uk-UA" sz="2400" dirty="0" err="1" smtClean="0">
                <a:solidFill>
                  <a:srgbClr val="FF0000"/>
                </a:solidFill>
              </a:rPr>
              <a:t>“</a:t>
            </a:r>
            <a:r>
              <a:rPr lang="uk-UA" sz="2400" u="sng" dirty="0" err="1" smtClean="0">
                <a:solidFill>
                  <a:srgbClr val="FF0000"/>
                </a:solidFill>
              </a:rPr>
              <a:t>Формування</a:t>
            </a:r>
            <a:r>
              <a:rPr lang="uk-UA" sz="2400" u="sng" dirty="0" smtClean="0">
                <a:solidFill>
                  <a:srgbClr val="FF0000"/>
                </a:solidFill>
              </a:rPr>
              <a:t> професійної компетентності працівників дошкільної освіти у відповідності зі світовими стандартами, розвиток їхньої творчості, удосконалення педагогічної майстерності, підвищення інтелектуального і загальнокультурного рівня</a:t>
            </a:r>
            <a:br>
              <a:rPr lang="uk-UA" sz="2400" u="sng" dirty="0" smtClean="0">
                <a:solidFill>
                  <a:srgbClr val="FF0000"/>
                </a:solidFill>
              </a:rPr>
            </a:br>
            <a:r>
              <a:rPr lang="uk-UA" sz="2400" u="sng" dirty="0" smtClean="0">
                <a:solidFill>
                  <a:srgbClr val="FF0000"/>
                </a:solidFill>
              </a:rPr>
              <a:t>(2016/2017 н.р.)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432048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Школа педагогічної майстерності  </a:t>
            </a:r>
            <a:br>
              <a:rPr lang="uk-UA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«Сучасні педагогічні технології»</a:t>
            </a:r>
            <a:endParaRPr lang="ru-RU" sz="2400" dirty="0"/>
          </a:p>
        </p:txBody>
      </p:sp>
      <p:pic>
        <p:nvPicPr>
          <p:cNvPr id="1028" name="Picture 4" descr="D:\Чабан\РМО\плани РМО\плани РМО\2016-2017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08720"/>
            <a:ext cx="3648405" cy="27363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9" name="Picture 5" descr="D:\Чабан\РМО\плани РМО\плани РМО\2016-2017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08720"/>
            <a:ext cx="3672408" cy="27543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35699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ru-RU" sz="3600" i="1" dirty="0">
              <a:solidFill>
                <a:srgbClr val="04617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5" descr="D:\Чабан\РМО\плани РМО\плани РМО\2016-2017\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861048"/>
            <a:ext cx="3737986" cy="27363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1" name="Picture 7" descr="D:\Чабан\РМО\плани РМО\плани РМО\2016-2017\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861048"/>
            <a:ext cx="3672408" cy="27543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76456" cy="494928"/>
          </a:xfrm>
        </p:spPr>
        <p:txBody>
          <a:bodyPr>
            <a:noAutofit/>
          </a:bodyPr>
          <a:lstStyle/>
          <a:p>
            <a:pPr algn="ctr"/>
            <a:r>
              <a:rPr lang="uk-UA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Участь вчителів у науково – методичних заходах</a:t>
            </a:r>
            <a:endParaRPr lang="ru-RU" sz="28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D:\Чабан\РМО\плани РМО\плани РМО\2016-2017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052736"/>
            <a:ext cx="3480387" cy="26102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1" name="Picture 3" descr="D:\Чабан\РМО\плани РМО\плани РМО\2016-2017\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052736"/>
            <a:ext cx="3600400" cy="26462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2" name="Picture 4" descr="D:\Чабан\РМО\плани РМО\плани РМО\2016-2017\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933056"/>
            <a:ext cx="3552395" cy="26642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4" name="Picture 6" descr="D:\Чабан\РМО\плани РМО\плани РМО\2016-2017\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861048"/>
            <a:ext cx="3600400" cy="2700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Робота з обдарованими учнями</a:t>
            </a:r>
            <a:endParaRPr lang="ru-RU" dirty="0"/>
          </a:p>
        </p:txBody>
      </p:sp>
      <p:pic>
        <p:nvPicPr>
          <p:cNvPr id="3074" name="Picture 2" descr="D:\Чабан\РМО\плани РМО\плани РМО\2016-2017\23\Слайд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2843808" cy="21328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5" name="Picture 3" descr="D:\Чабан\РМО\плани РМО\плани РМО\2016-2017\23\Слайд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340768"/>
            <a:ext cx="2880320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6" name="Picture 4" descr="D:\Чабан\РМО\плани РМО\плани РМО\2016-2017\23\Слайд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340768"/>
            <a:ext cx="2880320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7" name="Picture 5" descr="D:\Чабан\РМО\плани РМО\плани РМО\2016-2017\23\Слайд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005064"/>
            <a:ext cx="2808312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8" name="Picture 6" descr="D:\Чабан\РМО\плани РМО\плани РМО\2016-2017\23\Слайд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4005064"/>
            <a:ext cx="2808312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9" name="Picture 7" descr="D:\Чабан\РМО\плани РМО\плани РМО\2016-2017\23\Слайд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4005064"/>
            <a:ext cx="2880320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dirty="0" smtClean="0">
                <a:solidFill>
                  <a:srgbClr val="FFFF00"/>
                </a:solidFill>
              </a:rPr>
              <a:t>Методична робота з вчителями фізичної культури, захисту Вітчизни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429000"/>
            <a:ext cx="3000396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Районне методичне об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`</a:t>
            </a:r>
            <a:r>
              <a:rPr lang="uk-UA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єднання вчителів фізичної культури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556792"/>
            <a:ext cx="3000396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</a:rPr>
              <a:t>Районне методичне об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</a:rPr>
              <a:t>`</a:t>
            </a:r>
            <a:r>
              <a:rPr lang="uk-UA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</a:rPr>
              <a:t>єднання вчителів захисту Вітчизни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123728" y="2564904"/>
            <a:ext cx="2376264" cy="7920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339752" y="4653138"/>
            <a:ext cx="2160242" cy="5017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4653136"/>
            <a:ext cx="2088232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71600" y="1556792"/>
            <a:ext cx="2214578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Проблемний клуб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“ “ Банк </a:t>
            </a:r>
            <a:r>
              <a:rPr lang="uk-UA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педагогічних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ідей ”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5286388"/>
            <a:ext cx="2214578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Авторська творча майстерня  Макаренка С.М.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96136" y="5301208"/>
            <a:ext cx="2214578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</a:rPr>
              <a:t>Школа молодого вчителя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716016" y="2708920"/>
            <a:ext cx="2436302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РМО вчителів захисту Вітчизни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4320480" cy="3456384"/>
          </a:xfrm>
        </p:spPr>
        <p:txBody>
          <a:bodyPr/>
          <a:lstStyle/>
          <a:p>
            <a:pPr eaLnBrk="1" hangingPunct="1">
              <a:buNone/>
            </a:pPr>
            <a:r>
              <a:rPr lang="uk-UA" dirty="0" smtClean="0"/>
              <a:t>     Проблема: </a:t>
            </a:r>
          </a:p>
          <a:p>
            <a:pPr eaLnBrk="1" hangingPunct="1">
              <a:buNone/>
            </a:pPr>
            <a:r>
              <a:rPr lang="uk-UA" dirty="0" smtClean="0"/>
              <a:t>     </a:t>
            </a:r>
            <a:r>
              <a:rPr lang="uk-UA" dirty="0" err="1" smtClean="0"/>
              <a:t>“Підвищення</a:t>
            </a:r>
            <a:r>
              <a:rPr lang="uk-UA" dirty="0" smtClean="0"/>
              <a:t>  ефективності системи військово-патріотичного виховання учнівської молоді ”</a:t>
            </a:r>
            <a:endParaRPr lang="ru-RU" dirty="0" smtClean="0"/>
          </a:p>
        </p:txBody>
      </p:sp>
      <p:pic>
        <p:nvPicPr>
          <p:cNvPr id="4098" name="Picture 2" descr="D:\козир\Семінари\Захист Вітчизни\РМО вчителів Захисту Вітчизни Недогарський НВК 19.11.2014\фото семінар Недогарський НВК 19.11.2014\IMG_20141119_095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060848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РМО вчителів фізичної культури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04048" y="1700808"/>
            <a:ext cx="3889002" cy="41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800" dirty="0" smtClean="0">
                <a:solidFill>
                  <a:prstClr val="white"/>
                </a:solidFill>
              </a:rPr>
              <a:t>Проблема: </a:t>
            </a:r>
          </a:p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400" dirty="0" smtClean="0">
                <a:solidFill>
                  <a:prstClr val="white"/>
                </a:solidFill>
              </a:rPr>
              <a:t>“</a:t>
            </a:r>
            <a:r>
              <a:rPr lang="uk-UA" sz="2400" i="1" dirty="0" smtClean="0">
                <a:solidFill>
                  <a:prstClr val="white"/>
                </a:solidFill>
              </a:rPr>
              <a:t>Формування в учнів </a:t>
            </a:r>
          </a:p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400" i="1" dirty="0" smtClean="0">
                <a:solidFill>
                  <a:prstClr val="white"/>
                </a:solidFill>
              </a:rPr>
              <a:t>ціннісних орієнтацій щодо </a:t>
            </a:r>
          </a:p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400" i="1" dirty="0" smtClean="0">
                <a:solidFill>
                  <a:prstClr val="white"/>
                </a:solidFill>
              </a:rPr>
              <a:t>культури здоров’я, </a:t>
            </a:r>
          </a:p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400" i="1" dirty="0" smtClean="0">
                <a:solidFill>
                  <a:prstClr val="white"/>
                </a:solidFill>
              </a:rPr>
              <a:t>розвиток морально – </a:t>
            </a:r>
          </a:p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400" i="1" dirty="0" smtClean="0">
                <a:solidFill>
                  <a:prstClr val="white"/>
                </a:solidFill>
              </a:rPr>
              <a:t>вольових рис характеру, </a:t>
            </a:r>
          </a:p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400" i="1" dirty="0" smtClean="0">
                <a:solidFill>
                  <a:prstClr val="white"/>
                </a:solidFill>
              </a:rPr>
              <a:t>мотивація учнів на  </a:t>
            </a:r>
          </a:p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400" i="1" dirty="0" smtClean="0">
                <a:solidFill>
                  <a:prstClr val="white"/>
                </a:solidFill>
              </a:rPr>
              <a:t>здоровий спосіб життя </a:t>
            </a:r>
          </a:p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uk-UA" sz="2400" i="1" dirty="0" smtClean="0">
                <a:solidFill>
                  <a:prstClr val="white"/>
                </a:solidFill>
              </a:rPr>
              <a:t>та фізичний розвиток</a:t>
            </a:r>
            <a:r>
              <a:rPr lang="uk-UA" sz="2400" dirty="0" smtClean="0">
                <a:solidFill>
                  <a:prstClr val="white"/>
                </a:solidFill>
              </a:rPr>
              <a:t>”</a:t>
            </a:r>
            <a:endParaRPr lang="ru-RU" sz="2400" dirty="0" smtClean="0">
              <a:solidFill>
                <a:prstClr val="white"/>
              </a:solidFill>
            </a:endParaRPr>
          </a:p>
        </p:txBody>
      </p:sp>
      <p:pic>
        <p:nvPicPr>
          <p:cNvPr id="1026" name="Picture 2" descr="F:\15 червня 2016 року\101MSDCF\DSC066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060848"/>
            <a:ext cx="441649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95536" y="2132856"/>
            <a:ext cx="8353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b="1" dirty="0" smtClean="0">
                <a:solidFill>
                  <a:prstClr val="white"/>
                </a:solidFill>
                <a:latin typeface="Arial" charset="0"/>
              </a:rPr>
              <a:t>Проблема: </a:t>
            </a:r>
            <a:r>
              <a:rPr lang="uk-UA" b="1" dirty="0" err="1" smtClean="0">
                <a:solidFill>
                  <a:prstClr val="white"/>
                </a:solidFill>
                <a:latin typeface="Arial" charset="0"/>
              </a:rPr>
              <a:t>“Розвиток</a:t>
            </a:r>
            <a:r>
              <a:rPr lang="uk-UA" b="1" dirty="0" smtClean="0">
                <a:solidFill>
                  <a:prstClr val="white"/>
                </a:solidFill>
                <a:latin typeface="Arial" charset="0"/>
              </a:rPr>
              <a:t> рухливих якостей в учнів початкових </a:t>
            </a:r>
            <a:r>
              <a:rPr lang="uk-UA" b="1" dirty="0" err="1" smtClean="0">
                <a:solidFill>
                  <a:prstClr val="white"/>
                </a:solidFill>
                <a:latin typeface="Arial" charset="0"/>
              </a:rPr>
              <a:t>класів”</a:t>
            </a:r>
            <a:endParaRPr lang="ru-RU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85728"/>
            <a:ext cx="850112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Авторська творча майстерня вчителя фізичної культури Макаренка С.М.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074" name="Picture 2" descr="D:\козир\Семінари\Фізична культура\2014-2015 н.р\семінар вчителів ф.к. Войнівська ЗШ 05.12.2014\фото семінар  Войнівська ЗШ 5.12.2014\IMG_20141205_0947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21297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козир\Семінари\Фізична культура\2014-2015 н.р\семінар вчителів ф.к. Войнівська ЗШ 05.12.2014\фото семінар  Войнівська ЗШ 5.12.2014\войновка макаренко\фото январь 2014 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1297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58924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УЧАСТЬ ВЧИТЕЛІВ В ОБЛАСНІЙ СПАРТАКІАДІ СЕРЕД ПРАЦІВНИКІВ ЗАКЛАДІВ ТА УСТАНОВ ОСВІТИ</a:t>
            </a:r>
            <a:endParaRPr lang="uk-UA" sz="1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2" descr="C:\Users\Kozir\Desktop\Спартакіада відділів 2015\IMG_20150911_1742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0648"/>
            <a:ext cx="6792755" cy="509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172200" cy="1143000"/>
          </a:xfrm>
        </p:spPr>
        <p:txBody>
          <a:bodyPr>
            <a:no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Методична робота з вчителями </a:t>
            </a:r>
            <a:b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трудового навчання за 2016/2017 </a:t>
            </a:r>
            <a:r>
              <a:rPr lang="uk-UA" sz="24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н.р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219200" y="1295400"/>
          <a:ext cx="7696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201" name="Pictur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lcy;&amp;iukcy;&amp;pcy;&amp;acy;&amp;rcy;&amp;tcy; &amp;vcy;&amp;icy;&amp;vcy;&amp;chcy;&amp;iecy;&amp;ncy;&amp;ncy;&amp;yacy;&quot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-6255"/>
            <a:ext cx="2438400" cy="238380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1371600" y="0"/>
            <a:ext cx="7407275" cy="1471613"/>
          </a:xfrm>
          <a:prstGeom prst="rect">
            <a:avLst/>
          </a:prstGeom>
        </p:spPr>
        <p:txBody>
          <a:bodyPr anchor="ctr"/>
          <a:lstStyle/>
          <a:p>
            <a:pPr marL="365760" indent="-283464" algn="ctr">
              <a:spcBef>
                <a:spcPct val="0"/>
              </a:spcBef>
              <a:defRPr/>
            </a:pPr>
            <a:endParaRPr lang="ru-RU" sz="24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71600" y="0"/>
            <a:ext cx="7497763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Робота з обдарованими учнями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71600" y="762000"/>
            <a:ext cx="426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27 листопада 2016 року 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проведено ІІ (районний) етап Всеукраїнської учнівської олімпіади з трудового навчання. Переможцями з обслуговуючої праці стали: </a:t>
            </a:r>
          </a:p>
          <a:p>
            <a:pPr marL="2682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Зайцева Влада, 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учениця 9 класу </a:t>
            </a:r>
            <a:r>
              <a:rPr lang="uk-UA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Щасливської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ЗШ І-ІІ ст.;   </a:t>
            </a:r>
          </a:p>
          <a:p>
            <a:pPr marL="2682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Єрмакова Софія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учениця 11  класу </a:t>
            </a:r>
            <a:r>
              <a:rPr lang="uk-UA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Добронадіївської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ЗШ І-ІІІ ст.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IMG_20170207_1748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3733800"/>
            <a:ext cx="2819400" cy="288533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Documents and Settings\xp\Рабочий стол\SAM_9435.JPG"/>
          <p:cNvPicPr/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096000" y="7620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343400" y="376237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    11 лютого 2017 року </a:t>
            </a:r>
            <a:r>
              <a:rPr lang="uk-UA" smtClean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переможці ІІ етапу взяли участь в ІІІ (обласному) етапі олімпіади. За результатами оцінювання теоретичного туру, комплексної роботи і домашнього творчого проекту “Грілка для чайника” </a:t>
            </a:r>
            <a:r>
              <a:rPr lang="uk-UA" b="1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Єрмакова Софія зайняла ІІІ місце.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    Підготувала ученицю вчитель </a:t>
            </a:r>
            <a:r>
              <a:rPr lang="uk-UA" b="1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Зайцева Н.М.</a:t>
            </a:r>
            <a:endParaRPr lang="uk-UA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6400800" y="3200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white"/>
                </a:solidFill>
                <a:latin typeface="Arial" charset="0"/>
              </a:rPr>
              <a:t>Зайцева В.</a:t>
            </a: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5" name="TextBox 20"/>
          <p:cNvSpPr txBox="1">
            <a:spLocks noChangeArrowheads="1"/>
          </p:cNvSpPr>
          <p:nvPr/>
        </p:nvSpPr>
        <p:spPr bwMode="auto">
          <a:xfrm>
            <a:off x="1600200" y="6248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white"/>
                </a:solidFill>
                <a:latin typeface="Arial" charset="0"/>
              </a:rPr>
              <a:t>Єрмакова С.</a:t>
            </a: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21b4a4250812453distance-education101707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4" descr="c21b4a4250812453distance-education101707a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484784"/>
            <a:ext cx="6696744" cy="47750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80928"/>
            <a:ext cx="1080120" cy="1080120"/>
          </a:xfrm>
        </p:spPr>
        <p:txBody>
          <a:bodyPr>
            <a:noAutofit/>
          </a:bodyPr>
          <a:lstStyle/>
          <a:p>
            <a:r>
              <a:rPr lang="uk-UA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</a:t>
            </a:r>
            <a:br>
              <a:rPr lang="uk-UA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КАБІНЕТ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Выноска 2 (с границей) 6"/>
          <p:cNvSpPr/>
          <p:nvPr/>
        </p:nvSpPr>
        <p:spPr>
          <a:xfrm rot="1475823">
            <a:off x="7384460" y="2309105"/>
            <a:ext cx="1368152" cy="804042"/>
          </a:xfrm>
          <a:prstGeom prst="accentCallout2">
            <a:avLst>
              <a:gd name="adj1" fmla="val 95593"/>
              <a:gd name="adj2" fmla="val 921"/>
              <a:gd name="adj3" fmla="val 16906"/>
              <a:gd name="adj4" fmla="val 1260"/>
              <a:gd name="adj5" fmla="val 106461"/>
              <a:gd name="adj6" fmla="val -2684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Семінар  керівників ДНЗ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Выноска 1 (с границей) 7"/>
          <p:cNvSpPr/>
          <p:nvPr/>
        </p:nvSpPr>
        <p:spPr>
          <a:xfrm>
            <a:off x="7596336" y="3933056"/>
            <a:ext cx="1368152" cy="864096"/>
          </a:xfrm>
          <a:prstGeom prst="accentCallout1">
            <a:avLst>
              <a:gd name="adj1" fmla="val 18750"/>
              <a:gd name="adj2" fmla="val -289"/>
              <a:gd name="adj3" fmla="val -8260"/>
              <a:gd name="adj4" fmla="val -38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МО</a:t>
            </a:r>
            <a:r>
              <a:rPr lang="uk-UA" dirty="0" smtClean="0">
                <a:solidFill>
                  <a:prstClr val="white"/>
                </a:solidFill>
              </a:rPr>
              <a:t> вихователів ДНЗ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Выноска 2 (с границей) 8"/>
          <p:cNvSpPr/>
          <p:nvPr/>
        </p:nvSpPr>
        <p:spPr>
          <a:xfrm>
            <a:off x="4067944" y="5517232"/>
            <a:ext cx="1296144" cy="792088"/>
          </a:xfrm>
          <a:prstGeom prst="accentCallout2">
            <a:avLst>
              <a:gd name="adj1" fmla="val 95593"/>
              <a:gd name="adj2" fmla="val 921"/>
              <a:gd name="adj3" fmla="val 16906"/>
              <a:gd name="adj4" fmla="val 1260"/>
              <a:gd name="adj5" fmla="val -87049"/>
              <a:gd name="adj6" fmla="val -3209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МО</a:t>
            </a:r>
            <a:r>
              <a:rPr lang="uk-UA" dirty="0" smtClean="0">
                <a:solidFill>
                  <a:prstClr val="white"/>
                </a:solidFill>
              </a:rPr>
              <a:t>  музичних керівників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Выноска 2 (с границей) 9"/>
          <p:cNvSpPr/>
          <p:nvPr/>
        </p:nvSpPr>
        <p:spPr>
          <a:xfrm>
            <a:off x="6804248" y="5445224"/>
            <a:ext cx="1440160" cy="792088"/>
          </a:xfrm>
          <a:prstGeom prst="accentCallout2">
            <a:avLst>
              <a:gd name="adj1" fmla="val 95593"/>
              <a:gd name="adj2" fmla="val 921"/>
              <a:gd name="adj3" fmla="val 16906"/>
              <a:gd name="adj4" fmla="val 1260"/>
              <a:gd name="adj5" fmla="val -54243"/>
              <a:gd name="adj6" fmla="val -82396"/>
            </a:avLst>
          </a:prstGeom>
        </p:spPr>
        <p:style>
          <a:lnRef idx="2">
            <a:schemeClr val="accent5">
              <a:shade val="50000"/>
            </a:schemeClr>
          </a:lnRef>
          <a:fillRef idx="1002">
            <a:schemeClr val="dk1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МО</a:t>
            </a:r>
            <a:r>
              <a:rPr lang="uk-UA" dirty="0" smtClean="0">
                <a:solidFill>
                  <a:prstClr val="white"/>
                </a:solidFill>
              </a:rPr>
              <a:t>  вихователів НВК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Выноска 2 (с границей) 10"/>
          <p:cNvSpPr/>
          <p:nvPr/>
        </p:nvSpPr>
        <p:spPr>
          <a:xfrm>
            <a:off x="1115616" y="5373216"/>
            <a:ext cx="1440160" cy="864096"/>
          </a:xfrm>
          <a:prstGeom prst="accentCallout2">
            <a:avLst>
              <a:gd name="adj1" fmla="val 95593"/>
              <a:gd name="adj2" fmla="val 921"/>
              <a:gd name="adj3" fmla="val 16906"/>
              <a:gd name="adj4" fmla="val 1260"/>
              <a:gd name="adj5" fmla="val -167507"/>
              <a:gd name="adj6" fmla="val 6803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Творча група вихователівДНЗ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Выноска 2 (с границей) 11"/>
          <p:cNvSpPr/>
          <p:nvPr/>
        </p:nvSpPr>
        <p:spPr>
          <a:xfrm rot="20836042">
            <a:off x="116741" y="2495834"/>
            <a:ext cx="1800200" cy="1044046"/>
          </a:xfrm>
          <a:prstGeom prst="accentCallout2">
            <a:avLst>
              <a:gd name="adj1" fmla="val 95593"/>
              <a:gd name="adj2" fmla="val 921"/>
              <a:gd name="adj3" fmla="val 16906"/>
              <a:gd name="adj4" fmla="val 1260"/>
              <a:gd name="adj5" fmla="val 58848"/>
              <a:gd name="adj6" fmla="val 127718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Школа перспективного  педагогічного досвіду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Выноска 2 (с границей) 12"/>
          <p:cNvSpPr/>
          <p:nvPr/>
        </p:nvSpPr>
        <p:spPr>
          <a:xfrm>
            <a:off x="5940152" y="1268760"/>
            <a:ext cx="1584176" cy="1008112"/>
          </a:xfrm>
          <a:prstGeom prst="accentCallout2">
            <a:avLst>
              <a:gd name="adj1" fmla="val 95593"/>
              <a:gd name="adj2" fmla="val 921"/>
              <a:gd name="adj3" fmla="val 16906"/>
              <a:gd name="adj4" fmla="val 1260"/>
              <a:gd name="adj5" fmla="val 121926"/>
              <a:gd name="adj6" fmla="val -25740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uk-UA" dirty="0" smtClean="0">
                <a:solidFill>
                  <a:prstClr val="white"/>
                </a:solidFill>
              </a:rPr>
              <a:t>Школа становлення молодого вихователя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Выноска 2 (с границей) 13"/>
          <p:cNvSpPr/>
          <p:nvPr/>
        </p:nvSpPr>
        <p:spPr>
          <a:xfrm>
            <a:off x="1619672" y="1196752"/>
            <a:ext cx="1656184" cy="936104"/>
          </a:xfrm>
          <a:prstGeom prst="accentCallout2">
            <a:avLst>
              <a:gd name="adj1" fmla="val 95593"/>
              <a:gd name="adj2" fmla="val 921"/>
              <a:gd name="adj3" fmla="val 16906"/>
              <a:gd name="adj4" fmla="val 1260"/>
              <a:gd name="adj5" fmla="val 113734"/>
              <a:gd name="adj6" fmla="val 11937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Школа молодого керівника  ДНЗ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AutoShape 2"/>
          <p:cNvSpPr txBox="1">
            <a:spLocks noChangeArrowheads="1"/>
          </p:cNvSpPr>
          <p:nvPr/>
        </p:nvSpPr>
        <p:spPr>
          <a:xfrm>
            <a:off x="683568" y="188640"/>
            <a:ext cx="7848872" cy="10801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Організовано діяльність методичних формувань (2016/2017 н.р.):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62200" cy="2362200"/>
          </a:xfrm>
          <a:prstGeom prst="ellipse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71600" y="0"/>
            <a:ext cx="7497763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Тематичне вивчення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Прямоугольник 11"/>
          <p:cNvSpPr>
            <a:spLocks noChangeArrowheads="1"/>
          </p:cNvSpPr>
          <p:nvPr/>
        </p:nvSpPr>
        <p:spPr bwMode="auto">
          <a:xfrm>
            <a:off x="2209800" y="685800"/>
            <a:ext cx="64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prstClr val="black"/>
                </a:solidFill>
                <a:latin typeface="Arial" charset="0"/>
              </a:rPr>
              <a:t>В період з 09 по 18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</a:t>
            </a:r>
            <a:r>
              <a:rPr lang="uk-UA" dirty="0" smtClean="0">
                <a:solidFill>
                  <a:prstClr val="black"/>
                </a:solidFill>
                <a:latin typeface="Arial" charset="0"/>
              </a:rPr>
              <a:t>листопада 2016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</a:t>
            </a:r>
            <a:r>
              <a:rPr lang="uk-UA" dirty="0" smtClean="0">
                <a:solidFill>
                  <a:prstClr val="black"/>
                </a:solidFill>
                <a:latin typeface="Arial" charset="0"/>
              </a:rPr>
              <a:t>року науково-методичною лабораторією економіко-технологічних дисциплін </a:t>
            </a:r>
            <a:r>
              <a:rPr lang="uk-UA" dirty="0" err="1" smtClean="0">
                <a:solidFill>
                  <a:prstClr val="black"/>
                </a:solidFill>
                <a:latin typeface="Arial" charset="0"/>
              </a:rPr>
              <a:t>КЗ</a:t>
            </a:r>
            <a:r>
              <a:rPr lang="uk-UA" dirty="0" smtClean="0">
                <a:solidFill>
                  <a:prstClr val="black"/>
                </a:solidFill>
                <a:latin typeface="Arial" charset="0"/>
              </a:rPr>
              <a:t> «КОІППО імені Василя Сухомлинського» було здійснено тематичне вивчення з проблеми «Науково-методичний супровід забезпечення рівного доступу до якісної технологічної освіти» в ЗНЗ району.</a:t>
            </a:r>
            <a:endParaRPr lang="ru-RU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4" name="Прямоугольник 12"/>
          <p:cNvSpPr>
            <a:spLocks noChangeArrowheads="1"/>
          </p:cNvSpPr>
          <p:nvPr/>
        </p:nvSpPr>
        <p:spPr bwMode="auto">
          <a:xfrm>
            <a:off x="1371600" y="4648200"/>
            <a:ext cx="7315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prstClr val="black"/>
                </a:solidFill>
                <a:latin typeface="Arial" charset="0"/>
              </a:rPr>
              <a:t>У довідці за результатами тематичного вивчення (д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</a:rPr>
              <a:t>одаток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до листа КЗ «КОІППО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</a:rPr>
              <a:t>імені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Василя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</a:rPr>
              <a:t>Сухомлинського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»</a:t>
            </a:r>
            <a:r>
              <a:rPr lang="uk-UA" dirty="0" smtClean="0">
                <a:solidFill>
                  <a:prstClr val="black"/>
                </a:solidFill>
                <a:latin typeface="Arial" charset="0"/>
              </a:rPr>
              <a:t> від 07.12.2016  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№</a:t>
            </a:r>
            <a:r>
              <a:rPr lang="uk-UA" dirty="0" smtClean="0">
                <a:solidFill>
                  <a:prstClr val="black"/>
                </a:solidFill>
                <a:latin typeface="Arial" charset="0"/>
              </a:rPr>
              <a:t> 777/15-09) було відмічено системну науково-методичну роботу з педагогічними кадрами, що дозволяє забезпечити достатній науково-методичний супровід забезпечення рівного доступу до якісної технологічної освіти в умовах реалізації Державного стандарту базової і повної загальної середньої освіти. </a:t>
            </a:r>
            <a:endParaRPr lang="ru-RU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5" descr="C:\Documents and Settings\Администратор\Рабочий стол\Фото Лекаревка\Фото02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2438400"/>
            <a:ext cx="3556000" cy="2133600"/>
          </a:xfrm>
          <a:prstGeom prst="rect">
            <a:avLst/>
          </a:prstGeom>
          <a:noFill/>
        </p:spPr>
      </p:pic>
      <p:pic>
        <p:nvPicPr>
          <p:cNvPr id="10245" name="Picture 5" descr="D:\Мои документы\МАТЯШ\Методична робота з трудового навчання\2016-2017\творча група\РМО ФЕТР 2017\РМО ФЕТР 2017 фото\SAM_95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2438400"/>
            <a:ext cx="2880000" cy="208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2" name="Picture 22" descr="DSC029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04800"/>
            <a:ext cx="4063999" cy="2286000"/>
          </a:xfrm>
          <a:prstGeom prst="rect">
            <a:avLst/>
          </a:prstGeom>
          <a:noFill/>
        </p:spPr>
      </p:pic>
      <p:pic>
        <p:nvPicPr>
          <p:cNvPr id="5131" name="Picture 11" descr="DSC009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381000"/>
            <a:ext cx="2427288" cy="2439996"/>
          </a:xfrm>
          <a:prstGeom prst="rect">
            <a:avLst/>
          </a:prstGeom>
          <a:noFill/>
        </p:spPr>
      </p:pic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304800" y="2895600"/>
            <a:ext cx="8534400" cy="9906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Impact"/>
              </a:rPr>
              <a:t>Обдаровані</a:t>
            </a:r>
            <a:r>
              <a:rPr lang="ru-RU" sz="3600" kern="10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Impact"/>
              </a:rPr>
              <a:t> </a:t>
            </a:r>
            <a:r>
              <a:rPr lang="ru-RU" sz="3600" kern="10" dirty="0" err="1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Impact"/>
              </a:rPr>
              <a:t>діти</a:t>
            </a:r>
            <a:r>
              <a:rPr lang="ru-RU" sz="3600" kern="10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Impact"/>
              </a:rPr>
              <a:t>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Impact"/>
              </a:rPr>
              <a:t>надія</a:t>
            </a:r>
            <a:r>
              <a:rPr lang="ru-RU" sz="3600" kern="10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Impact"/>
              </a:rPr>
              <a:t> </a:t>
            </a:r>
            <a:r>
              <a:rPr lang="ru-RU" sz="3600" kern="10" dirty="0" err="1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Impact"/>
              </a:rPr>
              <a:t>Олександрійщини</a:t>
            </a:r>
            <a:endParaRPr lang="ru-RU" sz="3600" kern="10" dirty="0" smtClean="0">
              <a:ln>
                <a:solidFill>
                  <a:srgbClr val="C00000"/>
                </a:solidFill>
              </a:ln>
              <a:solidFill>
                <a:srgbClr val="FFFFFF"/>
              </a:solidFill>
              <a:latin typeface="Impact"/>
            </a:endParaRPr>
          </a:p>
        </p:txBody>
      </p:sp>
      <p:pic>
        <p:nvPicPr>
          <p:cNvPr id="5141" name="Picture 21" descr="Щасливська ЗШ І-ІІ ст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200" y="4343400"/>
            <a:ext cx="2844800" cy="2133600"/>
          </a:xfrm>
          <a:prstGeom prst="rect">
            <a:avLst/>
          </a:prstGeom>
          <a:noFill/>
        </p:spPr>
      </p:pic>
      <p:pic>
        <p:nvPicPr>
          <p:cNvPr id="5143" name="Picture 23" descr="novoprazkiy_nvk_komanda_suzir_ya_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43434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Александро Даніїл, робототехнікаuMnI7757B2I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57600" y="4038600"/>
            <a:ext cx="17716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28600"/>
            <a:ext cx="8385175" cy="2193925"/>
          </a:xfrm>
        </p:spPr>
        <p:txBody>
          <a:bodyPr/>
          <a:lstStyle/>
          <a:p>
            <a:r>
              <a:rPr lang="uk-UA" sz="3200" dirty="0" smtClean="0">
                <a:solidFill>
                  <a:srgbClr val="CD2205"/>
                </a:solidFill>
              </a:rPr>
              <a:t>          Наукові </a:t>
            </a:r>
            <a:r>
              <a:rPr lang="uk-UA" sz="3200" dirty="0">
                <a:solidFill>
                  <a:srgbClr val="CD2205"/>
                </a:solidFill>
              </a:rPr>
              <a:t>товариства учнів</a:t>
            </a:r>
            <a:r>
              <a:rPr lang="uk-UA" dirty="0">
                <a:solidFill>
                  <a:srgbClr val="CD2205"/>
                </a:solidFill>
              </a:rPr>
              <a:t/>
            </a:r>
            <a:br>
              <a:rPr lang="uk-UA" dirty="0">
                <a:solidFill>
                  <a:srgbClr val="CD2205"/>
                </a:solidFill>
              </a:rPr>
            </a:br>
            <a:r>
              <a:rPr lang="uk-UA" sz="1600" dirty="0">
                <a:solidFill>
                  <a:srgbClr val="CD2205"/>
                </a:solidFill>
              </a:rPr>
              <a:t>          </a:t>
            </a:r>
            <a:r>
              <a:rPr lang="uk-UA" sz="1600" dirty="0" err="1">
                <a:solidFill>
                  <a:srgbClr val="CD2205"/>
                </a:solidFill>
              </a:rPr>
              <a:t>“Сузір’я”</a:t>
            </a:r>
            <a:r>
              <a:rPr lang="uk-UA" sz="1600" dirty="0">
                <a:solidFill>
                  <a:srgbClr val="CD2205"/>
                </a:solidFill>
              </a:rPr>
              <a:t> – </a:t>
            </a:r>
            <a:r>
              <a:rPr lang="uk-UA" sz="1600" dirty="0" err="1">
                <a:solidFill>
                  <a:srgbClr val="CD2205"/>
                </a:solidFill>
              </a:rPr>
              <a:t>Новопразький</a:t>
            </a:r>
            <a:r>
              <a:rPr lang="uk-UA" sz="1600" dirty="0">
                <a:solidFill>
                  <a:srgbClr val="CD2205"/>
                </a:solidFill>
              </a:rPr>
              <a:t> НВК</a:t>
            </a:r>
            <a:br>
              <a:rPr lang="uk-UA" sz="1600" dirty="0">
                <a:solidFill>
                  <a:srgbClr val="CD2205"/>
                </a:solidFill>
              </a:rPr>
            </a:br>
            <a:r>
              <a:rPr lang="uk-UA" sz="1600" dirty="0">
                <a:solidFill>
                  <a:srgbClr val="CD2205"/>
                </a:solidFill>
              </a:rPr>
              <a:t>                  </a:t>
            </a:r>
            <a:r>
              <a:rPr lang="uk-UA" sz="1600" dirty="0" err="1">
                <a:solidFill>
                  <a:srgbClr val="CD2205"/>
                </a:solidFill>
              </a:rPr>
              <a:t>“Темп”</a:t>
            </a:r>
            <a:r>
              <a:rPr lang="uk-UA" sz="1600" dirty="0">
                <a:solidFill>
                  <a:srgbClr val="CD2205"/>
                </a:solidFill>
              </a:rPr>
              <a:t> – Цукрозаводський НВК</a:t>
            </a:r>
            <a:br>
              <a:rPr lang="uk-UA" sz="1600" dirty="0">
                <a:solidFill>
                  <a:srgbClr val="CD2205"/>
                </a:solidFill>
              </a:rPr>
            </a:br>
            <a:r>
              <a:rPr lang="uk-UA" sz="1600" dirty="0">
                <a:solidFill>
                  <a:srgbClr val="CD2205"/>
                </a:solidFill>
              </a:rPr>
              <a:t>                           </a:t>
            </a:r>
            <a:r>
              <a:rPr lang="uk-UA" sz="1600" dirty="0" err="1">
                <a:solidFill>
                  <a:srgbClr val="CD2205"/>
                </a:solidFill>
              </a:rPr>
              <a:t>“Сузір’я”</a:t>
            </a:r>
            <a:r>
              <a:rPr lang="uk-UA" sz="1600" dirty="0">
                <a:solidFill>
                  <a:srgbClr val="CD2205"/>
                </a:solidFill>
              </a:rPr>
              <a:t> – </a:t>
            </a:r>
            <a:r>
              <a:rPr lang="uk-UA" sz="1600" dirty="0" err="1">
                <a:solidFill>
                  <a:srgbClr val="CD2205"/>
                </a:solidFill>
              </a:rPr>
              <a:t>Користівська</a:t>
            </a:r>
            <a:r>
              <a:rPr lang="uk-UA" sz="1600" dirty="0">
                <a:solidFill>
                  <a:srgbClr val="CD2205"/>
                </a:solidFill>
              </a:rPr>
              <a:t> ЗОШ І-ІІІ ст.</a:t>
            </a:r>
            <a:br>
              <a:rPr lang="uk-UA" sz="1600" dirty="0">
                <a:solidFill>
                  <a:srgbClr val="CD2205"/>
                </a:solidFill>
              </a:rPr>
            </a:br>
            <a:r>
              <a:rPr lang="uk-UA" sz="1600" dirty="0">
                <a:solidFill>
                  <a:srgbClr val="CD2205"/>
                </a:solidFill>
              </a:rPr>
              <a:t>                                    </a:t>
            </a:r>
            <a:r>
              <a:rPr lang="uk-UA" sz="1600" dirty="0" err="1">
                <a:solidFill>
                  <a:srgbClr val="CD2205"/>
                </a:solidFill>
              </a:rPr>
              <a:t>“Громадянин”</a:t>
            </a:r>
            <a:r>
              <a:rPr lang="uk-UA" sz="1600" dirty="0">
                <a:solidFill>
                  <a:srgbClr val="CD2205"/>
                </a:solidFill>
              </a:rPr>
              <a:t> – </a:t>
            </a:r>
            <a:r>
              <a:rPr lang="uk-UA" sz="1600" dirty="0" err="1">
                <a:solidFill>
                  <a:srgbClr val="CD2205"/>
                </a:solidFill>
              </a:rPr>
              <a:t>Головківський</a:t>
            </a:r>
            <a:r>
              <a:rPr lang="uk-UA" sz="1600" dirty="0">
                <a:solidFill>
                  <a:srgbClr val="CD2205"/>
                </a:solidFill>
              </a:rPr>
              <a:t> НВК</a:t>
            </a:r>
            <a:br>
              <a:rPr lang="uk-UA" sz="1600" dirty="0">
                <a:solidFill>
                  <a:srgbClr val="CD2205"/>
                </a:solidFill>
              </a:rPr>
            </a:br>
            <a:r>
              <a:rPr lang="uk-UA" sz="1600" dirty="0">
                <a:solidFill>
                  <a:srgbClr val="CD2205"/>
                </a:solidFill>
              </a:rPr>
              <a:t>                                            </a:t>
            </a:r>
            <a:r>
              <a:rPr lang="uk-UA" sz="1600" dirty="0" err="1">
                <a:solidFill>
                  <a:srgbClr val="CD2205"/>
                </a:solidFill>
              </a:rPr>
              <a:t>“Еврика”</a:t>
            </a:r>
            <a:r>
              <a:rPr lang="uk-UA" sz="1600" dirty="0">
                <a:solidFill>
                  <a:srgbClr val="CD2205"/>
                </a:solidFill>
              </a:rPr>
              <a:t> – </a:t>
            </a:r>
            <a:r>
              <a:rPr lang="uk-UA" sz="1600" dirty="0" err="1">
                <a:solidFill>
                  <a:srgbClr val="CD2205"/>
                </a:solidFill>
              </a:rPr>
              <a:t>Протопопівська</a:t>
            </a:r>
            <a:r>
              <a:rPr lang="uk-UA" sz="1600" dirty="0">
                <a:solidFill>
                  <a:srgbClr val="CD2205"/>
                </a:solidFill>
              </a:rPr>
              <a:t> ЗШ І-ІІІ ст.</a:t>
            </a:r>
            <a:br>
              <a:rPr lang="uk-UA" sz="1600" dirty="0">
                <a:solidFill>
                  <a:srgbClr val="CD2205"/>
                </a:solidFill>
              </a:rPr>
            </a:br>
            <a:r>
              <a:rPr lang="uk-UA" sz="1600" dirty="0">
                <a:solidFill>
                  <a:srgbClr val="CD2205"/>
                </a:solidFill>
              </a:rPr>
              <a:t>                                                        </a:t>
            </a:r>
            <a:r>
              <a:rPr lang="uk-UA" sz="1600" dirty="0" err="1">
                <a:solidFill>
                  <a:srgbClr val="CD2205"/>
                </a:solidFill>
              </a:rPr>
              <a:t>“Ерудит”</a:t>
            </a:r>
            <a:r>
              <a:rPr lang="uk-UA" sz="1600" dirty="0">
                <a:solidFill>
                  <a:srgbClr val="CD2205"/>
                </a:solidFill>
              </a:rPr>
              <a:t> – </a:t>
            </a:r>
            <a:r>
              <a:rPr lang="uk-UA" sz="1600" dirty="0" err="1">
                <a:solidFill>
                  <a:srgbClr val="CD2205"/>
                </a:solidFill>
              </a:rPr>
              <a:t>Войнівська</a:t>
            </a:r>
            <a:r>
              <a:rPr lang="uk-UA" sz="1600" dirty="0">
                <a:solidFill>
                  <a:srgbClr val="CD2205"/>
                </a:solidFill>
              </a:rPr>
              <a:t> ЗШ І-ІІІ ст.</a:t>
            </a:r>
            <a:endParaRPr lang="ru-RU" sz="1600" dirty="0">
              <a:solidFill>
                <a:srgbClr val="CD2205"/>
              </a:solidFill>
            </a:endParaRPr>
          </a:p>
        </p:txBody>
      </p:sp>
      <p:pic>
        <p:nvPicPr>
          <p:cNvPr id="17415" name="Picture 7" descr="DSC021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86200"/>
            <a:ext cx="4343400" cy="2590800"/>
          </a:xfrm>
          <a:prstGeom prst="rect">
            <a:avLst/>
          </a:prstGeom>
          <a:noFill/>
        </p:spPr>
      </p:pic>
      <p:pic>
        <p:nvPicPr>
          <p:cNvPr id="17417" name="Picture 9" descr="сузір'я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886200"/>
            <a:ext cx="3810000" cy="2590800"/>
          </a:xfrm>
          <a:prstGeom prst="rect">
            <a:avLst/>
          </a:prstGeom>
          <a:noFill/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918325" y="2322513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90600" y="2590800"/>
            <a:ext cx="75563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FF"/>
                </a:solidFill>
              </a:rPr>
              <a:t>Учні готують та захищають наукові роботи в секціях </a:t>
            </a:r>
            <a:r>
              <a:rPr lang="uk-UA" b="1" dirty="0" err="1" smtClean="0">
                <a:solidFill>
                  <a:srgbClr val="FFFFFF"/>
                </a:solidFill>
              </a:rPr>
              <a:t>“біологія”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“хімія”</a:t>
            </a:r>
            <a:r>
              <a:rPr lang="uk-UA" b="1" dirty="0" smtClean="0">
                <a:solidFill>
                  <a:srgbClr val="FFFFFF"/>
                </a:solidFill>
              </a:rPr>
              <a:t>,  </a:t>
            </a:r>
            <a:r>
              <a:rPr lang="uk-UA" b="1" dirty="0" err="1" smtClean="0">
                <a:solidFill>
                  <a:srgbClr val="FFFFFF"/>
                </a:solidFill>
              </a:rPr>
              <a:t>“екологія”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“фізика”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“економіка”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“менеджмент”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“авіація</a:t>
            </a:r>
            <a:r>
              <a:rPr lang="uk-UA" b="1" dirty="0" smtClean="0">
                <a:solidFill>
                  <a:srgbClr val="FFFFFF"/>
                </a:solidFill>
              </a:rPr>
              <a:t> і </a:t>
            </a:r>
            <a:r>
              <a:rPr lang="uk-UA" b="1" dirty="0" err="1" smtClean="0">
                <a:solidFill>
                  <a:srgbClr val="FFFFFF"/>
                </a:solidFill>
              </a:rPr>
              <a:t>космонавтика”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“інформатика”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“літературознавство”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“правознавство</a:t>
            </a:r>
            <a:r>
              <a:rPr lang="uk-UA" b="1" dirty="0" smtClean="0">
                <a:solidFill>
                  <a:srgbClr val="FFFFFF"/>
                </a:solidFill>
              </a:rPr>
              <a:t>, </a:t>
            </a:r>
            <a:r>
              <a:rPr lang="uk-UA" b="1" dirty="0" err="1" smtClean="0">
                <a:solidFill>
                  <a:srgbClr val="FFFFFF"/>
                </a:solidFill>
              </a:rPr>
              <a:t>філософія”</a:t>
            </a:r>
            <a:r>
              <a:rPr lang="uk-UA" b="1" dirty="0" smtClean="0">
                <a:solidFill>
                  <a:srgbClr val="FFFFFF"/>
                </a:solidFill>
              </a:rPr>
              <a:t>.</a:t>
            </a:r>
            <a:endParaRPr lang="ru-RU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0"/>
            <a:ext cx="8385175" cy="881063"/>
          </a:xfrm>
        </p:spPr>
        <p:txBody>
          <a:bodyPr/>
          <a:lstStyle/>
          <a:p>
            <a:r>
              <a:rPr lang="uk-UA" sz="4000" b="0" dirty="0">
                <a:solidFill>
                  <a:srgbClr val="993300"/>
                </a:solidFill>
                <a:latin typeface="Times New Roman" pitchFamily="18" charset="0"/>
              </a:rPr>
              <a:t>              </a:t>
            </a:r>
            <a:r>
              <a:rPr lang="uk-UA" sz="3200" dirty="0">
                <a:solidFill>
                  <a:srgbClr val="C00000"/>
                </a:solidFill>
              </a:rPr>
              <a:t>Мала академія наук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5363" name="Picture 3" descr="img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 rot="19941196">
            <a:off x="381000" y="914400"/>
            <a:ext cx="1019175" cy="1465263"/>
          </a:xfrm>
          <a:noFill/>
          <a:ln/>
        </p:spPr>
      </p:pic>
      <p:pic>
        <p:nvPicPr>
          <p:cNvPr id="15365" name="Picture 5" descr="img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641117">
            <a:off x="1066800" y="914400"/>
            <a:ext cx="10493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3886200"/>
            <a:ext cx="5943600" cy="2725738"/>
          </a:xfrm>
          <a:prstGeom prst="rect">
            <a:avLst/>
          </a:prstGeom>
          <a:noFill/>
        </p:spPr>
      </p:pic>
      <p:pic>
        <p:nvPicPr>
          <p:cNvPr id="15364" name="Picture 4" descr="img0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 rot="19863391">
            <a:off x="1828800" y="1066800"/>
            <a:ext cx="1030288" cy="1414463"/>
          </a:xfrm>
          <a:noFill/>
          <a:ln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048000" y="838200"/>
            <a:ext cx="5486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0066"/>
                </a:solidFill>
              </a:rPr>
              <a:t>28 учнів району є членами МАН України. У 2017 році переможцями обласного конкурсу-захисту науково-дослідницьких робіт стали Лещенко О. з </a:t>
            </a:r>
            <a:r>
              <a:rPr lang="uk-UA" sz="1600" b="1" dirty="0" err="1" smtClean="0">
                <a:solidFill>
                  <a:srgbClr val="000066"/>
                </a:solidFill>
              </a:rPr>
              <a:t>Новопразького</a:t>
            </a:r>
            <a:r>
              <a:rPr lang="uk-UA" sz="1600" b="1" dirty="0" smtClean="0">
                <a:solidFill>
                  <a:srgbClr val="000066"/>
                </a:solidFill>
              </a:rPr>
              <a:t> НВК та </a:t>
            </a:r>
            <a:r>
              <a:rPr lang="uk-UA" sz="1600" b="1" dirty="0" err="1" smtClean="0">
                <a:solidFill>
                  <a:srgbClr val="000066"/>
                </a:solidFill>
              </a:rPr>
              <a:t>Кандейкіна</a:t>
            </a:r>
            <a:r>
              <a:rPr lang="uk-UA" sz="1600" b="1" dirty="0" smtClean="0">
                <a:solidFill>
                  <a:srgbClr val="000066"/>
                </a:solidFill>
              </a:rPr>
              <a:t> Діана з </a:t>
            </a:r>
            <a:r>
              <a:rPr lang="uk-UA" sz="1600" b="1" dirty="0" err="1" smtClean="0">
                <a:solidFill>
                  <a:srgbClr val="000066"/>
                </a:solidFill>
              </a:rPr>
              <a:t>Олександрівської</a:t>
            </a:r>
            <a:r>
              <a:rPr lang="uk-UA" sz="1600" b="1" dirty="0" smtClean="0">
                <a:solidFill>
                  <a:srgbClr val="000066"/>
                </a:solidFill>
              </a:rPr>
              <a:t> ЗШ І-ІІІ ст. Якубович Валерій з </a:t>
            </a:r>
            <a:r>
              <a:rPr lang="uk-UA" sz="1600" b="1" dirty="0" err="1" smtClean="0">
                <a:solidFill>
                  <a:srgbClr val="000066"/>
                </a:solidFill>
              </a:rPr>
              <a:t>Новопразького</a:t>
            </a:r>
            <a:r>
              <a:rPr lang="uk-UA" sz="1600" b="1" dirty="0" smtClean="0">
                <a:solidFill>
                  <a:srgbClr val="000066"/>
                </a:solidFill>
              </a:rPr>
              <a:t> НВК одержав Грамоту </a:t>
            </a:r>
            <a:r>
              <a:rPr lang="uk-UA" sz="1600" b="1" dirty="0" err="1" smtClean="0">
                <a:solidFill>
                  <a:srgbClr val="000066"/>
                </a:solidFill>
              </a:rPr>
              <a:t>“За</a:t>
            </a:r>
            <a:r>
              <a:rPr lang="uk-UA" sz="1600" b="1" dirty="0" smtClean="0">
                <a:solidFill>
                  <a:srgbClr val="000066"/>
                </a:solidFill>
              </a:rPr>
              <a:t> творчу </a:t>
            </a:r>
            <a:r>
              <a:rPr lang="uk-UA" sz="1600" b="1" dirty="0" err="1" smtClean="0">
                <a:solidFill>
                  <a:srgbClr val="000066"/>
                </a:solidFill>
              </a:rPr>
              <a:t>самобутність”</a:t>
            </a:r>
            <a:r>
              <a:rPr lang="uk-UA" sz="1600" b="1" dirty="0" smtClean="0">
                <a:solidFill>
                  <a:srgbClr val="000066"/>
                </a:solidFill>
              </a:rPr>
              <a:t>. Робота учнів </a:t>
            </a:r>
            <a:r>
              <a:rPr lang="uk-UA" sz="1600" b="1" dirty="0" err="1" smtClean="0">
                <a:solidFill>
                  <a:srgbClr val="000066"/>
                </a:solidFill>
              </a:rPr>
              <a:t>Новопразького</a:t>
            </a:r>
            <a:r>
              <a:rPr lang="uk-UA" sz="1600" b="1" dirty="0" smtClean="0">
                <a:solidFill>
                  <a:srgbClr val="000066"/>
                </a:solidFill>
              </a:rPr>
              <a:t> НВК </a:t>
            </a:r>
            <a:r>
              <a:rPr lang="uk-UA" sz="1600" b="1" dirty="0" err="1" smtClean="0">
                <a:solidFill>
                  <a:srgbClr val="000066"/>
                </a:solidFill>
              </a:rPr>
              <a:t>“Автономна</a:t>
            </a:r>
            <a:r>
              <a:rPr lang="uk-UA" sz="1600" b="1" dirty="0" smtClean="0">
                <a:solidFill>
                  <a:srgbClr val="000066"/>
                </a:solidFill>
              </a:rPr>
              <a:t> </a:t>
            </a:r>
            <a:r>
              <a:rPr lang="uk-UA" sz="1600" b="1" dirty="0" err="1" smtClean="0">
                <a:solidFill>
                  <a:srgbClr val="000066"/>
                </a:solidFill>
              </a:rPr>
              <a:t>роботизована</a:t>
            </a:r>
            <a:r>
              <a:rPr lang="uk-UA" sz="1600" b="1" dirty="0" smtClean="0">
                <a:solidFill>
                  <a:srgbClr val="000066"/>
                </a:solidFill>
              </a:rPr>
              <a:t> вантажно-транспортна </a:t>
            </a:r>
            <a:r>
              <a:rPr lang="uk-UA" sz="1600" b="1" dirty="0" err="1" smtClean="0">
                <a:solidFill>
                  <a:srgbClr val="000066"/>
                </a:solidFill>
              </a:rPr>
              <a:t>система”</a:t>
            </a:r>
            <a:r>
              <a:rPr lang="uk-UA" sz="1600" b="1" dirty="0" smtClean="0">
                <a:solidFill>
                  <a:srgbClr val="000066"/>
                </a:solidFill>
              </a:rPr>
              <a:t> зайняла ІІІ місце на Всеукраїнській науково-технічній виставці молодіжних інноваційних проектів </a:t>
            </a:r>
            <a:r>
              <a:rPr lang="uk-UA" sz="1600" b="1" dirty="0" err="1" smtClean="0">
                <a:solidFill>
                  <a:srgbClr val="000066"/>
                </a:solidFill>
              </a:rPr>
              <a:t>“Майбутнє</a:t>
            </a:r>
            <a:r>
              <a:rPr lang="uk-UA" sz="1600" b="1" dirty="0" smtClean="0">
                <a:solidFill>
                  <a:srgbClr val="000066"/>
                </a:solidFill>
              </a:rPr>
              <a:t> </a:t>
            </a:r>
            <a:r>
              <a:rPr lang="uk-UA" sz="1600" b="1" dirty="0" err="1" smtClean="0">
                <a:solidFill>
                  <a:srgbClr val="000066"/>
                </a:solidFill>
              </a:rPr>
              <a:t>України”</a:t>
            </a:r>
            <a:endParaRPr lang="ru-RU" sz="16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CD2205"/>
                </a:solidFill>
              </a:rPr>
              <a:t>Очно-дистанційна </a:t>
            </a:r>
            <a:r>
              <a:rPr lang="uk-UA" sz="3200" dirty="0" smtClean="0">
                <a:solidFill>
                  <a:srgbClr val="CD2205"/>
                </a:solidFill>
              </a:rPr>
              <a:t>школа</a:t>
            </a:r>
            <a:br>
              <a:rPr lang="uk-UA" sz="3200" dirty="0" smtClean="0">
                <a:solidFill>
                  <a:srgbClr val="CD2205"/>
                </a:solidFill>
              </a:rPr>
            </a:br>
            <a:r>
              <a:rPr lang="uk-UA" sz="3200" dirty="0" smtClean="0">
                <a:solidFill>
                  <a:srgbClr val="CD2205"/>
                </a:solidFill>
              </a:rPr>
              <a:t> </a:t>
            </a:r>
            <a:r>
              <a:rPr lang="uk-UA" sz="3200" dirty="0" err="1">
                <a:solidFill>
                  <a:srgbClr val="CD2205"/>
                </a:solidFill>
              </a:rPr>
              <a:t>“Сузір’я”</a:t>
            </a:r>
            <a:endParaRPr lang="ru-RU" sz="3200" dirty="0">
              <a:solidFill>
                <a:srgbClr val="CD2205"/>
              </a:solidFill>
            </a:endParaRPr>
          </a:p>
        </p:txBody>
      </p:sp>
      <p:pic>
        <p:nvPicPr>
          <p:cNvPr id="26628" name="Picture 4" descr="img_049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7400" y="1524000"/>
            <a:ext cx="5410200" cy="3609975"/>
          </a:xfrm>
          <a:noFill/>
          <a:ln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19200" y="556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528834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FFFFFF"/>
                </a:solidFill>
              </a:rPr>
              <a:t> З листопада 2016 року на базі </a:t>
            </a:r>
            <a:r>
              <a:rPr lang="uk-UA" sz="1600" b="1" dirty="0" err="1" smtClean="0">
                <a:solidFill>
                  <a:srgbClr val="FFFFFF"/>
                </a:solidFill>
              </a:rPr>
              <a:t>Новопразького</a:t>
            </a:r>
            <a:r>
              <a:rPr lang="uk-UA" sz="1600" b="1" dirty="0" smtClean="0">
                <a:solidFill>
                  <a:srgbClr val="FFFFFF"/>
                </a:solidFill>
              </a:rPr>
              <a:t> НВК працює очно-дистанційна школа </a:t>
            </a:r>
            <a:r>
              <a:rPr lang="uk-UA" sz="1600" b="1" dirty="0" err="1" smtClean="0">
                <a:solidFill>
                  <a:srgbClr val="FFFFFF"/>
                </a:solidFill>
              </a:rPr>
              <a:t>“Сузір’я”</a:t>
            </a:r>
            <a:r>
              <a:rPr lang="uk-UA" sz="1600" b="1" dirty="0" smtClean="0">
                <a:solidFill>
                  <a:srgbClr val="FFFFFF"/>
                </a:solidFill>
              </a:rPr>
              <a:t>. Мета школи – підтримка і розвиток обдарованої молоді, підготовка до ЗНО з української   мови та літератури, математики, предметних конкурсів і олімпіад, надання учням навичок   самоосвітньої роботи та оволодіння ІКТ для організації самостійної пошукової роботи,   формування технологічної культури.</a:t>
            </a:r>
            <a:endParaRPr lang="ru-RU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28600"/>
            <a:ext cx="7315200" cy="1139825"/>
          </a:xfrm>
        </p:spPr>
        <p:txBody>
          <a:bodyPr anchorCtr="1"/>
          <a:lstStyle/>
          <a:p>
            <a:pPr algn="ctr"/>
            <a:r>
              <a:rPr lang="uk-UA" sz="4000" b="0" dirty="0">
                <a:solidFill>
                  <a:srgbClr val="FF3300"/>
                </a:solidFill>
              </a:rPr>
              <a:t/>
            </a:r>
            <a:br>
              <a:rPr lang="uk-UA" sz="4000" b="0" dirty="0">
                <a:solidFill>
                  <a:srgbClr val="FF33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Основи  </a:t>
            </a:r>
            <a:r>
              <a:rPr lang="uk-UA" sz="3200" dirty="0" smtClean="0">
                <a:solidFill>
                  <a:srgbClr val="C00000"/>
                </a:solidFill>
              </a:rPr>
              <a:t/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робототехніки </a:t>
            </a:r>
            <a:r>
              <a:rPr lang="ru-RU" sz="4000" b="0" dirty="0">
                <a:solidFill>
                  <a:srgbClr val="FF3300"/>
                </a:solidFill>
              </a:rPr>
              <a:t/>
            </a:r>
            <a:br>
              <a:rPr lang="ru-RU" sz="4000" b="0" dirty="0">
                <a:solidFill>
                  <a:srgbClr val="FF3300"/>
                </a:solidFill>
              </a:rPr>
            </a:br>
            <a:endParaRPr lang="ru-RU" sz="4000" b="0" dirty="0">
              <a:solidFill>
                <a:srgbClr val="FF3300"/>
              </a:solidFill>
            </a:endParaRPr>
          </a:p>
        </p:txBody>
      </p:sp>
      <p:pic>
        <p:nvPicPr>
          <p:cNvPr id="18435" name="Picture 5" descr="Роботи 1 (2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952750"/>
            <a:ext cx="1600200" cy="1200150"/>
          </a:xfrm>
          <a:prstGeom prst="rect">
            <a:avLst/>
          </a:prstGeom>
          <a:noFill/>
          <a:ln w="28575">
            <a:solidFill>
              <a:srgbClr val="00008E"/>
            </a:solidFill>
            <a:miter lim="800000"/>
            <a:headEnd/>
            <a:tailEnd/>
          </a:ln>
        </p:spPr>
      </p:pic>
      <p:pic>
        <p:nvPicPr>
          <p:cNvPr id="18436" name="Picture 6" descr="IMG_27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2971800"/>
            <a:ext cx="1600200" cy="1200150"/>
          </a:xfrm>
          <a:prstGeom prst="rect">
            <a:avLst/>
          </a:prstGeom>
          <a:noFill/>
          <a:ln w="28575">
            <a:solidFill>
              <a:srgbClr val="00008E"/>
            </a:solidFill>
            <a:miter lim="800000"/>
            <a:headEnd/>
            <a:tailEnd/>
          </a:ln>
        </p:spPr>
      </p:pic>
      <p:pic>
        <p:nvPicPr>
          <p:cNvPr id="18437" name="Picture 11" descr="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04800"/>
            <a:ext cx="1295400" cy="11430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44" name="Picture 12" descr="сузір'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0600" y="4419600"/>
            <a:ext cx="3200400" cy="2135188"/>
          </a:xfrm>
          <a:prstGeom prst="rect">
            <a:avLst/>
          </a:prstGeom>
          <a:noFill/>
        </p:spPr>
      </p:pic>
      <p:pic>
        <p:nvPicPr>
          <p:cNvPr id="18445" name="Picture 13" descr="P601054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38800" y="4495800"/>
            <a:ext cx="2667000" cy="2000250"/>
          </a:xfrm>
          <a:prstGeom prst="rect">
            <a:avLst/>
          </a:prstGeom>
          <a:noFill/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38200" y="15240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66"/>
                </a:solidFill>
              </a:rPr>
              <a:t>Прикладом інноваційного підходу до навчання й опанування нових знань є робота гуртківців </a:t>
            </a:r>
            <a:r>
              <a:rPr lang="uk-UA" b="1" dirty="0" err="1" smtClean="0">
                <a:solidFill>
                  <a:srgbClr val="000066"/>
                </a:solidFill>
              </a:rPr>
              <a:t>“Основи</a:t>
            </a:r>
            <a:r>
              <a:rPr lang="uk-UA" b="1" dirty="0" smtClean="0">
                <a:solidFill>
                  <a:srgbClr val="000066"/>
                </a:solidFill>
              </a:rPr>
              <a:t> </a:t>
            </a:r>
            <a:r>
              <a:rPr lang="uk-UA" b="1" dirty="0" err="1" smtClean="0">
                <a:solidFill>
                  <a:srgbClr val="000066"/>
                </a:solidFill>
              </a:rPr>
              <a:t>робототехніки”</a:t>
            </a:r>
            <a:r>
              <a:rPr lang="uk-UA" b="1" dirty="0" smtClean="0">
                <a:solidFill>
                  <a:srgbClr val="000066"/>
                </a:solidFill>
              </a:rPr>
              <a:t>. Школярі  здобули  І місце у номінації інноваційний проект – </a:t>
            </a:r>
            <a:r>
              <a:rPr lang="uk-UA" b="1" dirty="0" err="1" smtClean="0">
                <a:solidFill>
                  <a:srgbClr val="000066"/>
                </a:solidFill>
              </a:rPr>
              <a:t>ідея-спартап</a:t>
            </a:r>
            <a:r>
              <a:rPr lang="uk-UA" b="1" dirty="0" smtClean="0">
                <a:solidFill>
                  <a:srgbClr val="000066"/>
                </a:solidFill>
              </a:rPr>
              <a:t> </a:t>
            </a:r>
            <a:r>
              <a:rPr lang="uk-UA" b="1" dirty="0" err="1" smtClean="0">
                <a:solidFill>
                  <a:srgbClr val="000066"/>
                </a:solidFill>
              </a:rPr>
              <a:t>“Доктор</a:t>
            </a:r>
            <a:r>
              <a:rPr lang="uk-UA" b="1" dirty="0" smtClean="0">
                <a:solidFill>
                  <a:srgbClr val="000066"/>
                </a:solidFill>
              </a:rPr>
              <a:t> </a:t>
            </a:r>
            <a:r>
              <a:rPr lang="uk-UA" b="1" dirty="0" err="1" smtClean="0">
                <a:solidFill>
                  <a:srgbClr val="000066"/>
                </a:solidFill>
              </a:rPr>
              <a:t>Му”</a:t>
            </a:r>
            <a:endParaRPr lang="ru-RU" b="1" dirty="0" smtClean="0">
              <a:solidFill>
                <a:srgbClr val="000066"/>
              </a:solidFill>
            </a:endParaRPr>
          </a:p>
        </p:txBody>
      </p:sp>
      <p:pic>
        <p:nvPicPr>
          <p:cNvPr id="18443" name="Picture 11" descr="news_1490947063_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95600" y="2819400"/>
            <a:ext cx="3352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0"/>
            <a:ext cx="7623175" cy="1431925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CD2205"/>
                </a:solidFill>
              </a:rPr>
              <a:t>Участь у Всеукраїнських </a:t>
            </a:r>
            <a:br>
              <a:rPr lang="uk-UA" sz="3200" dirty="0">
                <a:solidFill>
                  <a:srgbClr val="CD2205"/>
                </a:solidFill>
              </a:rPr>
            </a:br>
            <a:r>
              <a:rPr lang="uk-UA" sz="3200" dirty="0">
                <a:solidFill>
                  <a:srgbClr val="CD2205"/>
                </a:solidFill>
              </a:rPr>
              <a:t>олімпіадах і турнірах</a:t>
            </a:r>
            <a:endParaRPr lang="ru-RU" sz="3200" dirty="0">
              <a:solidFill>
                <a:srgbClr val="CD2205"/>
              </a:solidFill>
            </a:endParaRPr>
          </a:p>
        </p:txBody>
      </p:sp>
      <p:pic>
        <p:nvPicPr>
          <p:cNvPr id="29700" name="Picture 4" descr="0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505200"/>
            <a:ext cx="2768600" cy="2076450"/>
          </a:xfrm>
          <a:prstGeom prst="rect">
            <a:avLst/>
          </a:prstGeom>
          <a:noFill/>
        </p:spPr>
      </p:pic>
      <p:pic>
        <p:nvPicPr>
          <p:cNvPr id="29701" name="Picture 5" descr="0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3467100"/>
            <a:ext cx="2743200" cy="2057400"/>
          </a:xfrm>
          <a:prstGeom prst="rect">
            <a:avLst/>
          </a:prstGeom>
          <a:noFill/>
        </p:spPr>
      </p:pic>
      <p:pic>
        <p:nvPicPr>
          <p:cNvPr id="29702" name="Picture 6" descr="17352271_1860968654143978_414337508260935674_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4724400"/>
            <a:ext cx="3429000" cy="1928813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62000" y="12192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66"/>
                </a:solidFill>
              </a:rPr>
              <a:t>ІІІ місця у обласному етапі </a:t>
            </a:r>
            <a:r>
              <a:rPr lang="uk-UA" b="1" dirty="0" err="1" smtClean="0">
                <a:solidFill>
                  <a:srgbClr val="000066"/>
                </a:solidFill>
              </a:rPr>
              <a:t>Всекраїнських</a:t>
            </a:r>
            <a:r>
              <a:rPr lang="uk-UA" b="1" dirty="0" smtClean="0">
                <a:solidFill>
                  <a:srgbClr val="000066"/>
                </a:solidFill>
              </a:rPr>
              <a:t> учнівських олімпіад з географії,  трудового навчання та екології одержали </a:t>
            </a:r>
            <a:r>
              <a:rPr lang="uk-UA" b="1" dirty="0" err="1" smtClean="0">
                <a:solidFill>
                  <a:srgbClr val="000066"/>
                </a:solidFill>
              </a:rPr>
              <a:t>Гейко</a:t>
            </a:r>
            <a:r>
              <a:rPr lang="uk-UA" b="1" dirty="0" smtClean="0">
                <a:solidFill>
                  <a:srgbClr val="000066"/>
                </a:solidFill>
              </a:rPr>
              <a:t> Дар’я з </a:t>
            </a:r>
            <a:r>
              <a:rPr lang="uk-UA" b="1" dirty="0" err="1" smtClean="0">
                <a:solidFill>
                  <a:srgbClr val="000066"/>
                </a:solidFill>
              </a:rPr>
              <a:t>Новопразького</a:t>
            </a:r>
            <a:r>
              <a:rPr lang="uk-UA" b="1" dirty="0" smtClean="0">
                <a:solidFill>
                  <a:srgbClr val="000066"/>
                </a:solidFill>
              </a:rPr>
              <a:t> НВК, Єрмакова Софія з </a:t>
            </a:r>
            <a:r>
              <a:rPr lang="uk-UA" b="1" dirty="0" err="1" smtClean="0">
                <a:solidFill>
                  <a:srgbClr val="000066"/>
                </a:solidFill>
              </a:rPr>
              <a:t>Добронадіївської</a:t>
            </a:r>
            <a:r>
              <a:rPr lang="uk-UA" b="1" dirty="0" smtClean="0">
                <a:solidFill>
                  <a:srgbClr val="000066"/>
                </a:solidFill>
              </a:rPr>
              <a:t> ЗШ І-ІІІ ст. та Полонська  Анжеліка з </a:t>
            </a:r>
            <a:r>
              <a:rPr lang="uk-UA" b="1" dirty="0" err="1" smtClean="0">
                <a:solidFill>
                  <a:srgbClr val="000066"/>
                </a:solidFill>
              </a:rPr>
              <a:t>Войнівської</a:t>
            </a:r>
            <a:r>
              <a:rPr lang="uk-UA" b="1" dirty="0" smtClean="0">
                <a:solidFill>
                  <a:srgbClr val="000066"/>
                </a:solidFill>
              </a:rPr>
              <a:t> ЗШ І-ІІІ ст.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66"/>
                </a:solidFill>
              </a:rPr>
              <a:t>              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66"/>
                </a:solidFill>
              </a:rPr>
              <a:t>Команда учнів </a:t>
            </a:r>
            <a:r>
              <a:rPr lang="uk-UA" b="1" dirty="0" err="1" smtClean="0">
                <a:solidFill>
                  <a:srgbClr val="000066"/>
                </a:solidFill>
              </a:rPr>
              <a:t>Добронадіївської</a:t>
            </a:r>
            <a:r>
              <a:rPr lang="uk-UA" b="1" dirty="0" smtClean="0">
                <a:solidFill>
                  <a:srgbClr val="000066"/>
                </a:solidFill>
              </a:rPr>
              <a:t> ЗШ І-ІІІ ст. одержала перемогу в обласному етапі Всеукраїнського турніру з історії  та взяла участь у фінальному етапі в м. Запоріжжя</a:t>
            </a:r>
            <a:endParaRPr lang="ru-RU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385175" cy="1431925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D2205"/>
                </a:solidFill>
              </a:rPr>
              <a:t>Історичні </a:t>
            </a:r>
            <a:r>
              <a:rPr lang="uk-UA" sz="3200" dirty="0">
                <a:solidFill>
                  <a:srgbClr val="CD2205"/>
                </a:solidFill>
              </a:rPr>
              <a:t>студії</a:t>
            </a:r>
            <a:endParaRPr lang="ru-RU" sz="3200" dirty="0">
              <a:solidFill>
                <a:srgbClr val="CD2205"/>
              </a:solidFill>
            </a:endParaRPr>
          </a:p>
        </p:txBody>
      </p:sp>
      <p:pic>
        <p:nvPicPr>
          <p:cNvPr id="30724" name="Picture 4" descr="ст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0510" y="4648200"/>
            <a:ext cx="2629090" cy="2057400"/>
          </a:xfrm>
          <a:prstGeom prst="rect">
            <a:avLst/>
          </a:prstGeom>
          <a:noFill/>
        </p:spPr>
      </p:pic>
      <p:pic>
        <p:nvPicPr>
          <p:cNvPr id="30725" name="Picture 5" descr="ст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06771">
            <a:off x="1219200" y="2743200"/>
            <a:ext cx="2362200" cy="1771650"/>
          </a:xfrm>
          <a:prstGeom prst="rect">
            <a:avLst/>
          </a:prstGeom>
          <a:noFill/>
        </p:spPr>
      </p:pic>
      <p:pic>
        <p:nvPicPr>
          <p:cNvPr id="30726" name="Picture 6" descr="ст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0774">
            <a:off x="5638800" y="2819400"/>
            <a:ext cx="2362200" cy="1698625"/>
          </a:xfrm>
          <a:prstGeom prst="rect">
            <a:avLst/>
          </a:prstGeom>
          <a:noFill/>
        </p:spPr>
      </p:pic>
      <p:pic>
        <p:nvPicPr>
          <p:cNvPr id="30727" name="Picture 7" descr="ст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4648200"/>
            <a:ext cx="1905000" cy="2077261"/>
          </a:xfrm>
          <a:prstGeom prst="rect">
            <a:avLst/>
          </a:prstGeom>
          <a:noFill/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838200" y="1174750"/>
            <a:ext cx="784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</a:rPr>
              <a:t>В рамках </a:t>
            </a:r>
            <a:r>
              <a:rPr lang="ru-RU" b="1" dirty="0" err="1" smtClean="0">
                <a:solidFill>
                  <a:srgbClr val="000066"/>
                </a:solidFill>
              </a:rPr>
              <a:t>підготовки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учнів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одинадцятих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класів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загальноосвітніх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навчальних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закладів</a:t>
            </a:r>
            <a:r>
              <a:rPr lang="ru-RU" b="1" dirty="0" smtClean="0">
                <a:solidFill>
                  <a:srgbClr val="000066"/>
                </a:solidFill>
              </a:rPr>
              <a:t> району до </a:t>
            </a:r>
            <a:r>
              <a:rPr lang="ru-RU" b="1" dirty="0" err="1" smtClean="0">
                <a:solidFill>
                  <a:srgbClr val="000066"/>
                </a:solidFill>
              </a:rPr>
              <a:t>здачі</a:t>
            </a:r>
            <a:r>
              <a:rPr lang="ru-RU" b="1" dirty="0" smtClean="0">
                <a:solidFill>
                  <a:srgbClr val="000066"/>
                </a:solidFill>
              </a:rPr>
              <a:t> ДПА та ЗНО, </a:t>
            </a:r>
            <a:r>
              <a:rPr lang="ru-RU" b="1" dirty="0" err="1" smtClean="0">
                <a:solidFill>
                  <a:srgbClr val="000066"/>
                </a:solidFill>
              </a:rPr>
              <a:t>методичним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об’єднанням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вчителів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історії</a:t>
            </a:r>
            <a:r>
              <a:rPr lang="ru-RU" b="1" dirty="0" smtClean="0">
                <a:solidFill>
                  <a:srgbClr val="000066"/>
                </a:solidFill>
              </a:rPr>
              <a:t> у 2016-2017 </a:t>
            </a:r>
            <a:r>
              <a:rPr lang="ru-RU" b="1" dirty="0" err="1" smtClean="0">
                <a:solidFill>
                  <a:srgbClr val="000066"/>
                </a:solidFill>
              </a:rPr>
              <a:t>навчальному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році</a:t>
            </a:r>
            <a:r>
              <a:rPr lang="ru-RU" b="1" dirty="0" smtClean="0">
                <a:solidFill>
                  <a:srgbClr val="000066"/>
                </a:solidFill>
              </a:rPr>
              <a:t>  </a:t>
            </a:r>
            <a:r>
              <a:rPr lang="ru-RU" b="1" dirty="0" err="1" smtClean="0">
                <a:solidFill>
                  <a:srgbClr val="000066"/>
                </a:solidFill>
              </a:rPr>
              <a:t>започатковано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освітній</a:t>
            </a:r>
            <a:r>
              <a:rPr lang="ru-RU" b="1" dirty="0" smtClean="0">
                <a:solidFill>
                  <a:srgbClr val="000066"/>
                </a:solidFill>
              </a:rPr>
              <a:t> проект «</a:t>
            </a:r>
            <a:r>
              <a:rPr lang="ru-RU" b="1" dirty="0" err="1" smtClean="0">
                <a:solidFill>
                  <a:srgbClr val="000066"/>
                </a:solidFill>
              </a:rPr>
              <a:t>Історичні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студії</a:t>
            </a:r>
            <a:r>
              <a:rPr lang="ru-RU" b="1" dirty="0" smtClean="0">
                <a:solidFill>
                  <a:srgbClr val="000066"/>
                </a:solidFill>
              </a:rPr>
              <a:t>» - </a:t>
            </a:r>
            <a:r>
              <a:rPr lang="ru-RU" b="1" dirty="0" err="1" smtClean="0">
                <a:solidFill>
                  <a:srgbClr val="000066"/>
                </a:solidFill>
              </a:rPr>
              <a:t>проведення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кластерних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семінарів-практикумів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з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історії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України</a:t>
            </a:r>
            <a:r>
              <a:rPr lang="ru-RU" b="1" dirty="0" smtClean="0">
                <a:solidFill>
                  <a:srgbClr val="000066"/>
                </a:solidFill>
              </a:rPr>
              <a:t>.</a:t>
            </a:r>
            <a:r>
              <a:rPr lang="ru-RU" b="1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>
                <a:solidFill>
                  <a:srgbClr val="CD2205"/>
                </a:solidFill>
              </a:rPr>
              <a:t>Участь у Міжнародних та Всеукраїнських інтерактивних конкурсах</a:t>
            </a:r>
            <a:endParaRPr lang="ru-RU" sz="3200" dirty="0">
              <a:solidFill>
                <a:srgbClr val="CD2205"/>
              </a:solidFill>
            </a:endParaRPr>
          </a:p>
        </p:txBody>
      </p:sp>
      <p:pic>
        <p:nvPicPr>
          <p:cNvPr id="27652" name="Picture 4" descr="Щасливська ЗШ І-ІІ ст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362200"/>
            <a:ext cx="3700463" cy="2774950"/>
          </a:xfrm>
          <a:prstGeom prst="rect">
            <a:avLst/>
          </a:prstGeom>
          <a:noFill/>
        </p:spPr>
      </p:pic>
      <p:pic>
        <p:nvPicPr>
          <p:cNvPr id="27654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kcy;&amp;ocy;&amp;ncy;&amp;kcy;&amp;ucy;&amp;rcy;&amp;scy;&amp;ucy; &quot;&amp;Lcy;&amp;iecy;&amp;vcy;&amp;iecy;&amp;ncy;&amp;yacy;&quot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676400"/>
            <a:ext cx="2514600" cy="1885950"/>
          </a:xfrm>
          <a:prstGeom prst="rect">
            <a:avLst/>
          </a:prstGeom>
          <a:noFill/>
        </p:spPr>
      </p:pic>
      <p:pic>
        <p:nvPicPr>
          <p:cNvPr id="27656" name="Рисунок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3886200"/>
            <a:ext cx="33528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600200" y="52578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“Кенгуру”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638800" y="350520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FFFFFF"/>
                </a:solidFill>
              </a:rPr>
              <a:t>      </a:t>
            </a: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“Левеня”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91200" y="6248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err="1" smtClean="0">
                <a:solidFill>
                  <a:srgbClr val="FFFFFF"/>
                </a:solidFill>
              </a:rPr>
              <a:t>“</a:t>
            </a:r>
            <a:r>
              <a:rPr lang="uk-UA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Колосок”</a:t>
            </a:r>
            <a:endPara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6629400" cy="1139825"/>
          </a:xfrm>
        </p:spPr>
        <p:txBody>
          <a:bodyPr anchorCtr="1"/>
          <a:lstStyle/>
          <a:p>
            <a:r>
              <a:rPr lang="uk-UA" sz="3200" b="0" dirty="0">
                <a:solidFill>
                  <a:srgbClr val="C00000"/>
                </a:solidFill>
              </a:rPr>
              <a:t>Літня </a:t>
            </a:r>
            <a:r>
              <a:rPr lang="uk-UA" sz="3200" b="0" dirty="0" err="1">
                <a:solidFill>
                  <a:srgbClr val="C00000"/>
                </a:solidFill>
              </a:rPr>
              <a:t>Астрошкола</a:t>
            </a:r>
            <a:endParaRPr lang="ru-RU" sz="3200" b="0" dirty="0">
              <a:solidFill>
                <a:srgbClr val="C00000"/>
              </a:solidFill>
            </a:endParaRPr>
          </a:p>
        </p:txBody>
      </p:sp>
      <p:pic>
        <p:nvPicPr>
          <p:cNvPr id="22531" name="Picture 5" descr="Астрошкола 3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5181600"/>
            <a:ext cx="1749425" cy="1371600"/>
          </a:xfrm>
          <a:prstGeom prst="rect">
            <a:avLst/>
          </a:prstGeom>
          <a:noFill/>
          <a:ln w="28575">
            <a:solidFill>
              <a:srgbClr val="00009E"/>
            </a:solidFill>
            <a:miter lim="800000"/>
            <a:headEnd/>
            <a:tailEnd/>
          </a:ln>
        </p:spPr>
      </p:pic>
      <p:pic>
        <p:nvPicPr>
          <p:cNvPr id="22532" name="Picture 6" descr="Астрошкола 3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2743200"/>
            <a:ext cx="2152650" cy="1676400"/>
          </a:xfrm>
          <a:prstGeom prst="rect">
            <a:avLst/>
          </a:prstGeom>
          <a:noFill/>
          <a:ln w="28575">
            <a:solidFill>
              <a:srgbClr val="00009E"/>
            </a:solidFill>
            <a:miter lim="800000"/>
            <a:headEnd/>
            <a:tailEnd/>
          </a:ln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752600" y="1295400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600" b="1" smtClean="0">
              <a:solidFill>
                <a:srgbClr val="3333CC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57200" y="152400"/>
            <a:ext cx="111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96200" y="228600"/>
            <a:ext cx="990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71800" y="2286000"/>
            <a:ext cx="3184525" cy="238918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2743200"/>
            <a:ext cx="2152650" cy="1676400"/>
          </a:xfrm>
          <a:prstGeom prst="rect">
            <a:avLst/>
          </a:prstGeom>
          <a:noFill/>
          <a:ln w="28575">
            <a:solidFill>
              <a:srgbClr val="00458A"/>
            </a:solidFill>
            <a:miter lim="800000"/>
            <a:headEnd/>
            <a:tailEnd/>
          </a:ln>
        </p:spPr>
      </p:pic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54300" y="5181600"/>
            <a:ext cx="1828800" cy="13716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00" y="5257800"/>
            <a:ext cx="1830388" cy="1371600"/>
          </a:xfrm>
          <a:prstGeom prst="rect">
            <a:avLst/>
          </a:pr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4800" y="5257800"/>
            <a:ext cx="1828800" cy="1371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066800" y="1255713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66"/>
                </a:solidFill>
              </a:rPr>
              <a:t>Для </a:t>
            </a:r>
            <a:r>
              <a:rPr lang="ru-RU" sz="2000" b="1" dirty="0" err="1" smtClean="0">
                <a:solidFill>
                  <a:srgbClr val="000066"/>
                </a:solidFill>
              </a:rPr>
              <a:t>обдарованих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err="1" smtClean="0">
                <a:solidFill>
                  <a:srgbClr val="000066"/>
                </a:solidFill>
              </a:rPr>
              <a:t>дітей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uk-UA" sz="2000" b="1" dirty="0" smtClean="0">
                <a:solidFill>
                  <a:srgbClr val="000066"/>
                </a:solidFill>
              </a:rPr>
              <a:t>шість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err="1" smtClean="0">
                <a:solidFill>
                  <a:srgbClr val="000066"/>
                </a:solidFill>
              </a:rPr>
              <a:t>років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err="1" smtClean="0">
                <a:solidFill>
                  <a:srgbClr val="000066"/>
                </a:solidFill>
              </a:rPr>
              <a:t>працює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err="1" smtClean="0">
                <a:solidFill>
                  <a:srgbClr val="000066"/>
                </a:solidFill>
              </a:rPr>
              <a:t>Літня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err="1" smtClean="0">
                <a:solidFill>
                  <a:srgbClr val="000066"/>
                </a:solidFill>
              </a:rPr>
              <a:t>Астрошкола</a:t>
            </a:r>
            <a:r>
              <a:rPr lang="ru-RU" sz="2000" b="1" dirty="0" smtClean="0">
                <a:solidFill>
                  <a:srgbClr val="000066"/>
                </a:solidFill>
              </a:rPr>
              <a:t>.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єтодист Логвінова 2\малюнки слайди фото\Семінар Зав ДНЗ.07.12.2016р\20161207_1116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340768"/>
            <a:ext cx="410445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D:\Мєтодист Логвінова\САЙТ методиста\Новопразький ДНЗ Сонечко - 21.09.2016 року\Новопразький ДНЗ Сонечко\P_20160921_162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268760"/>
            <a:ext cx="367240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D:\Мєтодист Логвінова 2\малюнки слайди фото\РМО вихователів ДНЗ-Ч.Камянка 2017\P_20170225_122929_N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005064"/>
            <a:ext cx="4176464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251520" y="0"/>
            <a:ext cx="8352928" cy="1412776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Семінар керівників ДНЗ</a:t>
            </a:r>
            <a:endParaRPr lang="ru-RU" sz="44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6309320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kern="0" dirty="0" err="1" smtClean="0">
                <a:solidFill>
                  <a:srgbClr val="FFFFFF"/>
                </a:solidFill>
              </a:rPr>
              <a:t>Червонокам</a:t>
            </a:r>
            <a:r>
              <a:rPr lang="en-US" sz="2000" kern="0" dirty="0" smtClean="0">
                <a:solidFill>
                  <a:srgbClr val="FFFFFF"/>
                </a:solidFill>
              </a:rPr>
              <a:t>’</a:t>
            </a:r>
            <a:r>
              <a:rPr lang="uk-UA" sz="2000" kern="0" dirty="0" err="1" smtClean="0">
                <a:solidFill>
                  <a:srgbClr val="FFFFFF"/>
                </a:solidFill>
              </a:rPr>
              <a:t>янський</a:t>
            </a:r>
            <a:r>
              <a:rPr lang="uk-UA" sz="2000" kern="0" dirty="0" smtClean="0">
                <a:solidFill>
                  <a:srgbClr val="FFFFFF"/>
                </a:solidFill>
              </a:rPr>
              <a:t> </a:t>
            </a:r>
            <a:r>
              <a:rPr lang="uk-UA" sz="2000" kern="0" dirty="0">
                <a:solidFill>
                  <a:srgbClr val="FFFFFF"/>
                </a:solidFill>
              </a:rPr>
              <a:t>ДНЗ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64502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kern="0" dirty="0" smtClean="0">
                <a:solidFill>
                  <a:srgbClr val="FFFFFF"/>
                </a:solidFill>
              </a:rPr>
              <a:t>Новопразький ДНЗ №3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76470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0099"/>
                </a:solidFill>
              </a:rPr>
              <a:t>Проблема:</a:t>
            </a:r>
            <a:r>
              <a:rPr lang="uk-UA" i="1" dirty="0" smtClean="0">
                <a:solidFill>
                  <a:srgbClr val="000099"/>
                </a:solidFill>
              </a:rPr>
              <a:t> «Зміст управлінської діяльності ДНЗ у забезпеченні національно-патріотичного виховання дошкільників»</a:t>
            </a:r>
            <a:r>
              <a:rPr lang="uk-UA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2" name="Picture 2" descr="D:\Мєтодист Логвінова\САЙТ методиста\Залік сан. мінімуму вихователями ДНЗ-2014\ЗАЛІк-2014\IMG_20140425_1005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077072"/>
            <a:ext cx="3843284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220072" y="3573016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kern="0" dirty="0" smtClean="0">
                <a:solidFill>
                  <a:srgbClr val="FFFFFF"/>
                </a:solidFill>
              </a:rPr>
              <a:t>Шарівський НВК</a:t>
            </a:r>
            <a:endParaRPr lang="ru-RU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r>
              <a:rPr lang="uk-UA" sz="3200" b="0" dirty="0" smtClean="0">
                <a:solidFill>
                  <a:srgbClr val="C00000"/>
                </a:solidFill>
              </a:rPr>
              <a:t>  Табір </a:t>
            </a:r>
            <a:r>
              <a:rPr lang="uk-UA" sz="3200" b="0" dirty="0" err="1">
                <a:solidFill>
                  <a:srgbClr val="C00000"/>
                </a:solidFill>
              </a:rPr>
              <a:t>“Патріот”</a:t>
            </a:r>
            <a:r>
              <a:rPr lang="uk-UA" sz="3200" b="0" dirty="0">
                <a:solidFill>
                  <a:srgbClr val="C00000"/>
                </a:solidFill>
              </a:rPr>
              <a:t/>
            </a:r>
            <a:br>
              <a:rPr lang="uk-UA" sz="3200" b="0" dirty="0">
                <a:solidFill>
                  <a:srgbClr val="C00000"/>
                </a:solidFill>
              </a:rPr>
            </a:br>
            <a:endParaRPr lang="ru-RU" sz="3200" b="0" dirty="0">
              <a:solidFill>
                <a:srgbClr val="C00000"/>
              </a:solidFill>
            </a:endParaRPr>
          </a:p>
        </p:txBody>
      </p:sp>
      <p:pic>
        <p:nvPicPr>
          <p:cNvPr id="47108" name="Picture 4" descr="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143000"/>
            <a:ext cx="3556000" cy="2667000"/>
          </a:xfrm>
          <a:prstGeom prst="rect">
            <a:avLst/>
          </a:prstGeom>
          <a:noFill/>
        </p:spPr>
      </p:pic>
      <p:pic>
        <p:nvPicPr>
          <p:cNvPr id="47111" name="Picture 7" descr="E5xKOHaUrF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4030663"/>
            <a:ext cx="3482234" cy="2446337"/>
          </a:xfrm>
          <a:prstGeom prst="rect">
            <a:avLst/>
          </a:prstGeom>
          <a:noFill/>
        </p:spPr>
      </p:pic>
      <p:pic>
        <p:nvPicPr>
          <p:cNvPr id="47112" name="Picture 8" descr="RzeQKUSEhG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1981200"/>
            <a:ext cx="2971800" cy="1671638"/>
          </a:xfrm>
          <a:prstGeom prst="rect">
            <a:avLst/>
          </a:prstGeom>
          <a:noFill/>
        </p:spPr>
      </p:pic>
      <p:pic>
        <p:nvPicPr>
          <p:cNvPr id="47113" name="Picture 9" descr="Ti4aKoiz_-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228600"/>
            <a:ext cx="2921000" cy="1422400"/>
          </a:xfrm>
          <a:prstGeom prst="rect">
            <a:avLst/>
          </a:prstGeom>
          <a:noFill/>
        </p:spPr>
      </p:pic>
      <p:pic>
        <p:nvPicPr>
          <p:cNvPr id="47114" name="Picture 10" descr="vNPwSOY3oc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57800" y="4114800"/>
            <a:ext cx="3327400" cy="222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533400"/>
            <a:ext cx="2493963" cy="3282950"/>
          </a:xfrm>
          <a:prstGeom prst="rect">
            <a:avLst/>
          </a:prstGeom>
          <a:noFill/>
        </p:spPr>
      </p:pic>
      <p:pic>
        <p:nvPicPr>
          <p:cNvPr id="14343" name="Picture 7" descr="IMG_70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1066800"/>
            <a:ext cx="5181600" cy="3457575"/>
          </a:xfrm>
          <a:prstGeom prst="rect">
            <a:avLst/>
          </a:prstGeom>
          <a:noFill/>
        </p:spPr>
      </p:pic>
      <p:pic>
        <p:nvPicPr>
          <p:cNvPr id="14342" name="Picture 6" descr="р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962400"/>
            <a:ext cx="3352800" cy="2160588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56225" y="53260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400" smtClean="0">
              <a:solidFill>
                <a:srgbClr val="FFFFFF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0" y="4708525"/>
            <a:ext cx="4953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FF"/>
                </a:solidFill>
              </a:rPr>
              <a:t>Діяльність Олександрійського районного парламенту дітей направлена на сприяння саморозвитку, соціальне становлення особистості, формування активної  життєвої позиції та підготовку до дійової участі в демократичному управлінні суспільством.</a:t>
            </a:r>
            <a:endParaRPr lang="ru-RU" b="1" dirty="0" smtClean="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2438400" y="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kern="0" dirty="0" smtClean="0">
                <a:solidFill>
                  <a:srgbClr val="CD2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/>
            </a:r>
            <a:br>
              <a:rPr lang="uk-UA" sz="2800" b="1" kern="0" dirty="0" smtClean="0">
                <a:solidFill>
                  <a:srgbClr val="CD2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</a:br>
            <a:r>
              <a:rPr lang="uk-UA" sz="3200" b="1" kern="0" dirty="0" smtClean="0">
                <a:solidFill>
                  <a:srgbClr val="CD2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Районний парламент дітей</a:t>
            </a:r>
            <a:r>
              <a:rPr lang="uk-UA" b="1" kern="0" dirty="0" smtClean="0">
                <a:solidFill>
                  <a:srgbClr val="CD2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/>
            </a:r>
            <a:br>
              <a:rPr lang="uk-UA" b="1" kern="0" dirty="0" smtClean="0">
                <a:solidFill>
                  <a:srgbClr val="CD2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</a:br>
            <a:endParaRPr lang="ru-RU" b="1" kern="0" dirty="0" smtClean="0">
              <a:solidFill>
                <a:srgbClr val="CD22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381999" cy="1431925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CD2205"/>
                </a:solidFill>
              </a:rPr>
              <a:t/>
            </a:r>
            <a:br>
              <a:rPr lang="uk-UA" sz="2800" dirty="0">
                <a:solidFill>
                  <a:srgbClr val="CD2205"/>
                </a:solidFill>
              </a:rPr>
            </a:br>
            <a:r>
              <a:rPr lang="uk-UA" sz="3200" dirty="0">
                <a:solidFill>
                  <a:srgbClr val="CD2205"/>
                </a:solidFill>
              </a:rPr>
              <a:t>Районні інтелектуальні конкурси</a:t>
            </a:r>
            <a:br>
              <a:rPr lang="uk-UA" sz="3200" dirty="0">
                <a:solidFill>
                  <a:srgbClr val="CD2205"/>
                </a:solidFill>
              </a:rPr>
            </a:br>
            <a:r>
              <a:rPr lang="uk-UA" sz="1800" dirty="0" err="1">
                <a:solidFill>
                  <a:srgbClr val="CD2205"/>
                </a:solidFill>
              </a:rPr>
              <a:t>“</a:t>
            </a:r>
            <a:r>
              <a:rPr lang="uk-UA" sz="2000" dirty="0" err="1">
                <a:solidFill>
                  <a:srgbClr val="CD2205"/>
                </a:solidFill>
              </a:rPr>
              <a:t>Брейн-ринг”</a:t>
            </a:r>
            <a:r>
              <a:rPr lang="uk-UA" sz="2000" dirty="0">
                <a:solidFill>
                  <a:srgbClr val="CD2205"/>
                </a:solidFill>
              </a:rPr>
              <a:t/>
            </a:r>
            <a:br>
              <a:rPr lang="uk-UA" sz="2000" dirty="0">
                <a:solidFill>
                  <a:srgbClr val="CD2205"/>
                </a:solidFill>
              </a:rPr>
            </a:br>
            <a:r>
              <a:rPr lang="uk-UA" sz="2000" dirty="0" err="1">
                <a:solidFill>
                  <a:srgbClr val="CD2205"/>
                </a:solidFill>
              </a:rPr>
              <a:t>“Інтелектуальна</a:t>
            </a:r>
            <a:r>
              <a:rPr lang="uk-UA" sz="2000" dirty="0">
                <a:solidFill>
                  <a:srgbClr val="CD2205"/>
                </a:solidFill>
              </a:rPr>
              <a:t> </a:t>
            </a:r>
            <a:r>
              <a:rPr lang="uk-UA" sz="2000" dirty="0" err="1">
                <a:solidFill>
                  <a:srgbClr val="CD2205"/>
                </a:solidFill>
              </a:rPr>
              <a:t>ліга”</a:t>
            </a:r>
            <a:r>
              <a:rPr lang="uk-UA" sz="2000" dirty="0">
                <a:solidFill>
                  <a:srgbClr val="CD2205"/>
                </a:solidFill>
              </a:rPr>
              <a:t/>
            </a:r>
            <a:br>
              <a:rPr lang="uk-UA" sz="2000" dirty="0">
                <a:solidFill>
                  <a:srgbClr val="CD2205"/>
                </a:solidFill>
              </a:rPr>
            </a:br>
            <a:r>
              <a:rPr lang="uk-UA" sz="2000" dirty="0" err="1">
                <a:solidFill>
                  <a:srgbClr val="CD2205"/>
                </a:solidFill>
              </a:rPr>
              <a:t>“Що</a:t>
            </a:r>
            <a:r>
              <a:rPr lang="uk-UA" sz="2000" dirty="0">
                <a:solidFill>
                  <a:srgbClr val="CD2205"/>
                </a:solidFill>
              </a:rPr>
              <a:t>? Де? Коли?”</a:t>
            </a:r>
            <a:r>
              <a:rPr lang="uk-UA" sz="1800" dirty="0">
                <a:solidFill>
                  <a:srgbClr val="CD2205"/>
                </a:solidFill>
              </a:rPr>
              <a:t/>
            </a:r>
            <a:br>
              <a:rPr lang="uk-UA" sz="1800" dirty="0">
                <a:solidFill>
                  <a:srgbClr val="CD2205"/>
                </a:solidFill>
              </a:rPr>
            </a:br>
            <a:endParaRPr lang="ru-RU" sz="1800" dirty="0">
              <a:solidFill>
                <a:srgbClr val="CD2205"/>
              </a:solidFill>
            </a:endParaRPr>
          </a:p>
        </p:txBody>
      </p:sp>
      <p:pic>
        <p:nvPicPr>
          <p:cNvPr id="31748" name="Picture 4" descr="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572000"/>
            <a:ext cx="3987800" cy="1998663"/>
          </a:xfrm>
          <a:prstGeom prst="rect">
            <a:avLst/>
          </a:prstGeom>
          <a:noFill/>
        </p:spPr>
      </p:pic>
      <p:pic>
        <p:nvPicPr>
          <p:cNvPr id="31752" name="Picture 8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1752600"/>
            <a:ext cx="5586413" cy="2762250"/>
          </a:xfrm>
          <a:prstGeom prst="rect">
            <a:avLst/>
          </a:prstGeom>
          <a:noFill/>
        </p:spPr>
      </p:pic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572000"/>
            <a:ext cx="4267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7775575" cy="1431925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CD2205"/>
                </a:solidFill>
              </a:rPr>
              <a:t/>
            </a:r>
            <a:br>
              <a:rPr lang="uk-UA" sz="2800" dirty="0">
                <a:solidFill>
                  <a:srgbClr val="CD2205"/>
                </a:solidFill>
              </a:rPr>
            </a:br>
            <a:r>
              <a:rPr lang="uk-UA" sz="3200" dirty="0">
                <a:solidFill>
                  <a:srgbClr val="CD2205"/>
                </a:solidFill>
              </a:rPr>
              <a:t>Районні фестивалі</a:t>
            </a:r>
            <a:br>
              <a:rPr lang="uk-UA" sz="3200" dirty="0">
                <a:solidFill>
                  <a:srgbClr val="CD2205"/>
                </a:solidFill>
              </a:rPr>
            </a:br>
            <a:r>
              <a:rPr lang="uk-UA" sz="2000" dirty="0" err="1">
                <a:solidFill>
                  <a:srgbClr val="CD2205"/>
                </a:solidFill>
              </a:rPr>
              <a:t>“Перлини</a:t>
            </a:r>
            <a:r>
              <a:rPr lang="uk-UA" sz="2000" dirty="0">
                <a:solidFill>
                  <a:srgbClr val="CD2205"/>
                </a:solidFill>
              </a:rPr>
              <a:t> </a:t>
            </a:r>
            <a:r>
              <a:rPr lang="uk-UA" sz="2000" dirty="0" err="1">
                <a:solidFill>
                  <a:srgbClr val="CD2205"/>
                </a:solidFill>
              </a:rPr>
              <a:t>Олександрійщини”</a:t>
            </a:r>
            <a:r>
              <a:rPr lang="uk-UA" sz="2000" dirty="0">
                <a:solidFill>
                  <a:srgbClr val="CD2205"/>
                </a:solidFill>
              </a:rPr>
              <a:t/>
            </a:r>
            <a:br>
              <a:rPr lang="uk-UA" sz="2000" dirty="0">
                <a:solidFill>
                  <a:srgbClr val="CD2205"/>
                </a:solidFill>
              </a:rPr>
            </a:br>
            <a:r>
              <a:rPr lang="uk-UA" sz="2000" dirty="0" err="1">
                <a:solidFill>
                  <a:srgbClr val="CD2205"/>
                </a:solidFill>
              </a:rPr>
              <a:t>“Крок</a:t>
            </a:r>
            <a:r>
              <a:rPr lang="uk-UA" sz="2000" dirty="0">
                <a:solidFill>
                  <a:srgbClr val="CD2205"/>
                </a:solidFill>
              </a:rPr>
              <a:t> до </a:t>
            </a:r>
            <a:r>
              <a:rPr lang="uk-UA" sz="2000" dirty="0" err="1">
                <a:solidFill>
                  <a:srgbClr val="CD2205"/>
                </a:solidFill>
              </a:rPr>
              <a:t>зірок”</a:t>
            </a:r>
            <a:r>
              <a:rPr lang="uk-UA" sz="2000" dirty="0">
                <a:solidFill>
                  <a:srgbClr val="CD2205"/>
                </a:solidFill>
              </a:rPr>
              <a:t/>
            </a:r>
            <a:br>
              <a:rPr lang="uk-UA" sz="2000" dirty="0">
                <a:solidFill>
                  <a:srgbClr val="CD2205"/>
                </a:solidFill>
              </a:rPr>
            </a:br>
            <a:r>
              <a:rPr lang="uk-UA" sz="2000" dirty="0" err="1">
                <a:solidFill>
                  <a:srgbClr val="CD2205"/>
                </a:solidFill>
              </a:rPr>
              <a:t>“Родзинка”</a:t>
            </a:r>
            <a:r>
              <a:rPr lang="uk-UA" sz="2000" dirty="0">
                <a:solidFill>
                  <a:srgbClr val="CD2205"/>
                </a:solidFill>
              </a:rPr>
              <a:t/>
            </a:r>
            <a:br>
              <a:rPr lang="uk-UA" sz="2000" dirty="0">
                <a:solidFill>
                  <a:srgbClr val="CD2205"/>
                </a:solidFill>
              </a:rPr>
            </a:br>
            <a:r>
              <a:rPr lang="uk-UA" sz="2000" dirty="0" err="1">
                <a:solidFill>
                  <a:srgbClr val="CD2205"/>
                </a:solidFill>
              </a:rPr>
              <a:t>“Червона</a:t>
            </a:r>
            <a:r>
              <a:rPr lang="uk-UA" sz="2000" dirty="0">
                <a:solidFill>
                  <a:srgbClr val="CD2205"/>
                </a:solidFill>
              </a:rPr>
              <a:t> </a:t>
            </a:r>
            <a:r>
              <a:rPr lang="uk-UA" sz="2000" dirty="0" err="1">
                <a:solidFill>
                  <a:srgbClr val="CD2205"/>
                </a:solidFill>
              </a:rPr>
              <a:t>калина”</a:t>
            </a:r>
            <a:r>
              <a:rPr lang="uk-UA" sz="2000" dirty="0">
                <a:solidFill>
                  <a:srgbClr val="CD2205"/>
                </a:solidFill>
              </a:rPr>
              <a:t/>
            </a:r>
            <a:br>
              <a:rPr lang="uk-UA" sz="2000" dirty="0">
                <a:solidFill>
                  <a:srgbClr val="CD2205"/>
                </a:solidFill>
              </a:rPr>
            </a:br>
            <a:r>
              <a:rPr lang="uk-UA" sz="2000" dirty="0" err="1">
                <a:solidFill>
                  <a:srgbClr val="CD2205"/>
                </a:solidFill>
              </a:rPr>
              <a:t>“Дует</a:t>
            </a:r>
            <a:r>
              <a:rPr lang="uk-UA" sz="2000" dirty="0">
                <a:solidFill>
                  <a:srgbClr val="CD2205"/>
                </a:solidFill>
              </a:rPr>
              <a:t> на </a:t>
            </a:r>
            <a:r>
              <a:rPr lang="uk-UA" sz="2000" dirty="0" err="1">
                <a:solidFill>
                  <a:srgbClr val="CD2205"/>
                </a:solidFill>
              </a:rPr>
              <a:t>біс”</a:t>
            </a:r>
            <a:endParaRPr lang="ru-RU" sz="2000" dirty="0">
              <a:solidFill>
                <a:srgbClr val="CD2205"/>
              </a:solidFill>
            </a:endParaRPr>
          </a:p>
        </p:txBody>
      </p:sp>
      <p:pic>
        <p:nvPicPr>
          <p:cNvPr id="28676" name="Picture 4" descr="DSC029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08138"/>
            <a:ext cx="2667000" cy="2074862"/>
          </a:xfrm>
          <a:prstGeom prst="rect">
            <a:avLst/>
          </a:prstGeom>
          <a:noFill/>
        </p:spPr>
      </p:pic>
      <p:pic>
        <p:nvPicPr>
          <p:cNvPr id="28677" name="Picture 5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39946" flipV="1">
            <a:off x="5943600" y="4283075"/>
            <a:ext cx="3000375" cy="1771650"/>
          </a:xfrm>
          <a:prstGeom prst="rect">
            <a:avLst/>
          </a:prstGeom>
          <a:noFill/>
        </p:spPr>
      </p:pic>
      <p:pic>
        <p:nvPicPr>
          <p:cNvPr id="28678" name="Picture 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4572000"/>
            <a:ext cx="2438400" cy="1828800"/>
          </a:xfrm>
          <a:prstGeom prst="rect">
            <a:avLst/>
          </a:prstGeom>
          <a:noFill/>
        </p:spPr>
      </p:pic>
      <p:pic>
        <p:nvPicPr>
          <p:cNvPr id="28679" name="Picture 7" descr="DSC085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4267200"/>
            <a:ext cx="2819400" cy="1736725"/>
          </a:xfrm>
          <a:prstGeom prst="rect">
            <a:avLst/>
          </a:prstGeom>
          <a:noFill/>
        </p:spPr>
      </p:pic>
      <p:pic>
        <p:nvPicPr>
          <p:cNvPr id="28680" name="Picture 8" descr="DSC040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0" y="2438400"/>
            <a:ext cx="3073400" cy="1728788"/>
          </a:xfrm>
          <a:prstGeom prst="rect">
            <a:avLst/>
          </a:prstGeom>
          <a:noFill/>
        </p:spPr>
      </p:pic>
      <p:pic>
        <p:nvPicPr>
          <p:cNvPr id="28681" name="Picture 9" descr="DSC085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1652588"/>
            <a:ext cx="2743200" cy="201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657600" y="244475"/>
            <a:ext cx="3657600" cy="898525"/>
          </a:xfrm>
        </p:spPr>
        <p:txBody>
          <a:bodyPr/>
          <a:lstStyle/>
          <a:p>
            <a:pPr algn="ctr"/>
            <a:r>
              <a:rPr lang="uk-UA" sz="3200" dirty="0" err="1">
                <a:solidFill>
                  <a:srgbClr val="CD2205"/>
                </a:solidFill>
              </a:rPr>
              <a:t>Євроклуби</a:t>
            </a:r>
            <a:endParaRPr lang="ru-RU" sz="3200" dirty="0">
              <a:solidFill>
                <a:srgbClr val="CD2205"/>
              </a:solidFill>
            </a:endParaRPr>
          </a:p>
        </p:txBody>
      </p:sp>
      <p:pic>
        <p:nvPicPr>
          <p:cNvPr id="32772" name="Picture 4" descr="єв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533400"/>
            <a:ext cx="2343150" cy="3352800"/>
          </a:xfrm>
          <a:prstGeom prst="rect">
            <a:avLst/>
          </a:prstGeom>
          <a:noFill/>
        </p:spPr>
      </p:pic>
      <p:pic>
        <p:nvPicPr>
          <p:cNvPr id="32773" name="Picture 5" descr="DSCN88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1219200"/>
            <a:ext cx="3327019" cy="2497138"/>
          </a:xfrm>
          <a:prstGeom prst="rect">
            <a:avLst/>
          </a:prstGeom>
          <a:noFill/>
        </p:spPr>
      </p:pic>
      <p:pic>
        <p:nvPicPr>
          <p:cNvPr id="32774" name="Picture 6" descr="DSCN88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191000"/>
            <a:ext cx="2667000" cy="2000250"/>
          </a:xfrm>
          <a:prstGeom prst="rect">
            <a:avLst/>
          </a:prstGeo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124200" y="3733800"/>
            <a:ext cx="5791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1600" b="1" dirty="0" smtClean="0">
                <a:solidFill>
                  <a:srgbClr val="FFFFFF"/>
                </a:solidFill>
              </a:rPr>
              <a:t> Вихованці </a:t>
            </a:r>
            <a:r>
              <a:rPr lang="uk-UA" sz="1600" b="1" dirty="0" err="1" smtClean="0">
                <a:solidFill>
                  <a:srgbClr val="FFFFFF"/>
                </a:solidFill>
              </a:rPr>
              <a:t>Євроклубів</a:t>
            </a:r>
            <a:r>
              <a:rPr lang="uk-UA" sz="1600" b="1" dirty="0" smtClean="0">
                <a:solidFill>
                  <a:srgbClr val="FFFFFF"/>
                </a:solidFill>
              </a:rPr>
              <a:t> </a:t>
            </a:r>
            <a:r>
              <a:rPr lang="uk-UA" sz="1600" b="1" dirty="0" err="1" smtClean="0">
                <a:solidFill>
                  <a:srgbClr val="FFFFFF"/>
                </a:solidFill>
              </a:rPr>
              <a:t>Користівської</a:t>
            </a:r>
            <a:r>
              <a:rPr lang="uk-UA" sz="1600" b="1" dirty="0" smtClean="0">
                <a:solidFill>
                  <a:srgbClr val="FFFFFF"/>
                </a:solidFill>
              </a:rPr>
              <a:t> ЗШ І-ІІІ ст.,  </a:t>
            </a:r>
            <a:r>
              <a:rPr lang="uk-UA" sz="1600" b="1" dirty="0" err="1" smtClean="0">
                <a:solidFill>
                  <a:srgbClr val="FFFFFF"/>
                </a:solidFill>
              </a:rPr>
              <a:t>Добронадіївської</a:t>
            </a:r>
            <a:r>
              <a:rPr lang="uk-UA" sz="1600" b="1" dirty="0" smtClean="0">
                <a:solidFill>
                  <a:srgbClr val="FFFFFF"/>
                </a:solidFill>
              </a:rPr>
              <a:t> ЗШ І-ІІІ ст., </a:t>
            </a:r>
            <a:r>
              <a:rPr lang="uk-UA" sz="1600" b="1" dirty="0" err="1" smtClean="0">
                <a:solidFill>
                  <a:srgbClr val="FFFFFF"/>
                </a:solidFill>
              </a:rPr>
              <a:t>Червонокам’янського</a:t>
            </a:r>
            <a:r>
              <a:rPr lang="uk-UA" sz="1600" b="1" dirty="0" smtClean="0">
                <a:solidFill>
                  <a:srgbClr val="FFFFFF"/>
                </a:solidFill>
              </a:rPr>
              <a:t> НВО отримали дипломи в обласних заходах до Дня толерантності.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1600" b="1" dirty="0" smtClean="0">
                <a:solidFill>
                  <a:srgbClr val="FFFFFF"/>
                </a:solidFill>
              </a:rPr>
              <a:t> </a:t>
            </a:r>
            <a:r>
              <a:rPr lang="uk-UA" sz="1600" b="1" dirty="0" err="1" smtClean="0">
                <a:solidFill>
                  <a:srgbClr val="FFFFFF"/>
                </a:solidFill>
              </a:rPr>
              <a:t>Євроклуб</a:t>
            </a:r>
            <a:r>
              <a:rPr lang="uk-UA" sz="1600" b="1" dirty="0" smtClean="0">
                <a:solidFill>
                  <a:srgbClr val="FFFFFF"/>
                </a:solidFill>
              </a:rPr>
              <a:t> </a:t>
            </a:r>
            <a:r>
              <a:rPr lang="uk-UA" sz="1600" b="1" dirty="0" err="1" smtClean="0">
                <a:solidFill>
                  <a:srgbClr val="FFFFFF"/>
                </a:solidFill>
              </a:rPr>
              <a:t>“Меридіан”</a:t>
            </a:r>
            <a:r>
              <a:rPr lang="uk-UA" sz="1600" b="1" dirty="0" smtClean="0">
                <a:solidFill>
                  <a:srgbClr val="FFFFFF"/>
                </a:solidFill>
              </a:rPr>
              <a:t> з </a:t>
            </a:r>
            <a:r>
              <a:rPr lang="uk-UA" sz="1600" b="1" dirty="0" err="1" smtClean="0">
                <a:solidFill>
                  <a:srgbClr val="FFFFFF"/>
                </a:solidFill>
              </a:rPr>
              <a:t>Добронадіївської</a:t>
            </a:r>
            <a:r>
              <a:rPr lang="uk-UA" sz="1600" b="1" dirty="0" smtClean="0">
                <a:solidFill>
                  <a:srgbClr val="FFFFFF"/>
                </a:solidFill>
              </a:rPr>
              <a:t> ЗШ І-ІІІ ст.  зайняв ІІ місце у грі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uk-UA" sz="1600" b="1" dirty="0" smtClean="0">
                <a:solidFill>
                  <a:srgbClr val="FFFFFF"/>
                </a:solidFill>
              </a:rPr>
              <a:t>“</a:t>
            </a:r>
            <a:r>
              <a:rPr lang="en-US" sz="1600" b="1" dirty="0" smtClean="0">
                <a:solidFill>
                  <a:srgbClr val="FFFFFF"/>
                </a:solidFill>
              </a:rPr>
              <a:t>Save online</a:t>
            </a:r>
            <a:r>
              <a:rPr lang="uk-UA" sz="1600" b="1" dirty="0" smtClean="0">
                <a:solidFill>
                  <a:srgbClr val="FFFFFF"/>
                </a:solidFill>
              </a:rPr>
              <a:t> 2017” та отримав </a:t>
            </a:r>
            <a:r>
              <a:rPr lang="uk-UA" sz="1600" b="1" dirty="0" err="1" smtClean="0">
                <a:solidFill>
                  <a:srgbClr val="FFFFFF"/>
                </a:solidFill>
              </a:rPr>
              <a:t>веб-камеру</a:t>
            </a:r>
            <a:r>
              <a:rPr lang="uk-UA" sz="1600" b="1" dirty="0" smtClean="0">
                <a:solidFill>
                  <a:srgbClr val="FFFFFF"/>
                </a:solidFill>
              </a:rPr>
              <a:t> в подарунок.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1600" b="1" dirty="0" smtClean="0">
                <a:solidFill>
                  <a:srgbClr val="FFFFFF"/>
                </a:solidFill>
              </a:rPr>
              <a:t> Члени </a:t>
            </a:r>
            <a:r>
              <a:rPr lang="uk-UA" sz="1600" b="1" dirty="0" err="1" smtClean="0">
                <a:solidFill>
                  <a:srgbClr val="FFFFFF"/>
                </a:solidFill>
              </a:rPr>
              <a:t>євроклубу</a:t>
            </a:r>
            <a:r>
              <a:rPr lang="uk-UA" sz="1600" b="1" dirty="0" smtClean="0">
                <a:solidFill>
                  <a:srgbClr val="FFFFFF"/>
                </a:solidFill>
              </a:rPr>
              <a:t> “</a:t>
            </a:r>
            <a:r>
              <a:rPr lang="en-US" sz="1600" b="1" dirty="0" smtClean="0">
                <a:solidFill>
                  <a:srgbClr val="FFFFFF"/>
                </a:solidFill>
              </a:rPr>
              <a:t>Unity</a:t>
            </a:r>
            <a:r>
              <a:rPr lang="uk-UA" sz="1600" b="1" dirty="0" smtClean="0">
                <a:solidFill>
                  <a:srgbClr val="FFFFFF"/>
                </a:solidFill>
              </a:rPr>
              <a:t>” Цукрозаводського НВК створили презентації  англійською мовою “</a:t>
            </a:r>
            <a:r>
              <a:rPr lang="en-US" sz="1600" b="1" dirty="0" err="1" smtClean="0">
                <a:solidFill>
                  <a:srgbClr val="FFFFFF"/>
                </a:solidFill>
              </a:rPr>
              <a:t>Welkome</a:t>
            </a:r>
            <a:r>
              <a:rPr lang="en-US" sz="1600" b="1" dirty="0" smtClean="0">
                <a:solidFill>
                  <a:srgbClr val="FFFFFF"/>
                </a:solidFill>
              </a:rPr>
              <a:t> to Ukraine</a:t>
            </a:r>
            <a:r>
              <a:rPr lang="uk-UA" sz="1600" b="1" dirty="0" smtClean="0">
                <a:solidFill>
                  <a:srgbClr val="FFFFFF"/>
                </a:solidFill>
              </a:rPr>
              <a:t>”, “</a:t>
            </a:r>
            <a:r>
              <a:rPr lang="en-US" sz="1600" b="1" dirty="0" smtClean="0">
                <a:solidFill>
                  <a:srgbClr val="FFFFFF"/>
                </a:solidFill>
              </a:rPr>
              <a:t>Christmas in Ukraine</a:t>
            </a:r>
            <a:r>
              <a:rPr lang="uk-UA" sz="1600" b="1" dirty="0" smtClean="0">
                <a:solidFill>
                  <a:srgbClr val="FFFFFF"/>
                </a:solidFill>
              </a:rPr>
              <a:t>”, в яких розповіли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FFFFFF"/>
                </a:solidFill>
              </a:rPr>
              <a:t>школам-партнерам про свою школу, країну, традиції.</a:t>
            </a:r>
            <a:endParaRPr lang="ru-RU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Новий рік 2009 0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11163"/>
            <a:ext cx="2895600" cy="2170112"/>
          </a:xfrm>
          <a:prstGeom prst="rect">
            <a:avLst/>
          </a:prstGeom>
          <a:noFill/>
        </p:spPr>
      </p:pic>
      <p:pic>
        <p:nvPicPr>
          <p:cNvPr id="13315" name="Picture 3" descr="Новий рік 2009 1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381000"/>
            <a:ext cx="3192463" cy="2393950"/>
          </a:xfrm>
          <a:prstGeom prst="rect">
            <a:avLst/>
          </a:prstGeom>
          <a:noFill/>
        </p:spPr>
      </p:pic>
      <p:pic>
        <p:nvPicPr>
          <p:cNvPr id="13317" name="Picture 5" descr="моя школа 2010 1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4114800"/>
            <a:ext cx="3384550" cy="2536825"/>
          </a:xfrm>
          <a:prstGeom prst="rect">
            <a:avLst/>
          </a:prstGeom>
          <a:noFill/>
        </p:spPr>
      </p:pic>
      <p:pic>
        <p:nvPicPr>
          <p:cNvPr id="13318" name="Picture 6" descr="моя школа 2010 05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4114800"/>
            <a:ext cx="3384550" cy="2536825"/>
          </a:xfrm>
          <a:prstGeom prst="rect">
            <a:avLst/>
          </a:prstGeom>
          <a:noFill/>
        </p:spPr>
      </p:pic>
      <p:pic>
        <p:nvPicPr>
          <p:cNvPr id="13319" name="Picture 7" descr="0009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0" y="4572000"/>
            <a:ext cx="1409700" cy="1762125"/>
          </a:xfrm>
          <a:prstGeom prst="rect">
            <a:avLst/>
          </a:prstGeom>
          <a:noFill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274320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Натхненна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праця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 - </a:t>
            </a:r>
          </a:p>
        </p:txBody>
      </p:sp>
      <p:pic>
        <p:nvPicPr>
          <p:cNvPr id="13321" name="Рисунок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95600" y="2133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096000" y="2819400"/>
            <a:ext cx="281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крок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 до перемоги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:\Мєтодист Логвінова 2\малюнки слайди фото\РМО Протопопівський ДНЗ-2016\P_20160205_1052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4283968" cy="240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D:\Мєтодист Логвінова\САЙТ методиста\РМО вих. ПРИЮТІВСЬКИЙ ДНЗ-2017\P_20170325_113739_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933056"/>
            <a:ext cx="416565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3" descr="D:\Мєтодист Логвінова 2\малюнки слайди фото\РМО вихователів-ПРИЮТІВСЬКИЙ ДНЗ 24.03.2017р\P_20170325_123217_N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950292"/>
            <a:ext cx="3957929" cy="2907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23528" y="0"/>
            <a:ext cx="8424936" cy="1340768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РМО вихователів ДНЗ </a:t>
            </a:r>
            <a:endParaRPr lang="ru-RU" sz="40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429000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kern="0" dirty="0" smtClean="0">
                <a:solidFill>
                  <a:srgbClr val="FFFFFF"/>
                </a:solidFill>
              </a:rPr>
              <a:t>Протопопівський </a:t>
            </a:r>
            <a:r>
              <a:rPr lang="uk-UA" b="1" kern="0" dirty="0">
                <a:solidFill>
                  <a:srgbClr val="FFFFFF"/>
                </a:solidFill>
              </a:rPr>
              <a:t>ДНЗ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6457890"/>
            <a:ext cx="305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kern="0" dirty="0" smtClean="0">
                <a:solidFill>
                  <a:srgbClr val="FFFFFF"/>
                </a:solidFill>
              </a:rPr>
              <a:t>Приютівський </a:t>
            </a:r>
            <a:r>
              <a:rPr lang="uk-UA" sz="2000" kern="0" dirty="0">
                <a:solidFill>
                  <a:srgbClr val="FFFFFF"/>
                </a:solidFill>
              </a:rPr>
              <a:t>ДНЗ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356992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kern="0" dirty="0" smtClean="0">
                <a:solidFill>
                  <a:srgbClr val="FFFFFF"/>
                </a:solidFill>
              </a:rPr>
              <a:t>Косівський </a:t>
            </a:r>
            <a:r>
              <a:rPr lang="uk-UA" sz="2000" kern="0" dirty="0">
                <a:solidFill>
                  <a:srgbClr val="FFFFFF"/>
                </a:solidFill>
              </a:rPr>
              <a:t>ДНЗ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764704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000099"/>
                </a:solidFill>
              </a:rPr>
              <a:t>Проблема: </a:t>
            </a:r>
            <a:r>
              <a:rPr lang="uk-UA" b="1" dirty="0" err="1" smtClean="0">
                <a:solidFill>
                  <a:srgbClr val="000099"/>
                </a:solidFill>
              </a:rPr>
              <a:t>“</a:t>
            </a:r>
            <a:r>
              <a:rPr lang="uk-UA" i="1" dirty="0" err="1" smtClean="0">
                <a:solidFill>
                  <a:srgbClr val="000099"/>
                </a:solidFill>
              </a:rPr>
              <a:t>Реалізація</a:t>
            </a:r>
            <a:r>
              <a:rPr lang="uk-UA" i="1" dirty="0" smtClean="0">
                <a:solidFill>
                  <a:srgbClr val="000099"/>
                </a:solidFill>
              </a:rPr>
              <a:t> освітніх ліній Державного стандарту дошкільної освіти під час мовленнєвого розвитку  </a:t>
            </a:r>
            <a:r>
              <a:rPr lang="uk-UA" i="1" dirty="0" err="1" smtClean="0">
                <a:solidFill>
                  <a:srgbClr val="000099"/>
                </a:solidFill>
              </a:rPr>
              <a:t>дошкільників”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4" name="Picture 4" descr="D:\Мєтодист Логвінова 2\малюнки слайди фото\ВИХОВАТЕЛЬ РОКУ!!!!\Вихователь року 2016\P_20161028_122604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644008" y="1412776"/>
            <a:ext cx="403244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292080" y="3501008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kern="0" dirty="0" smtClean="0">
                <a:solidFill>
                  <a:srgbClr val="FFFFFF"/>
                </a:solidFill>
              </a:rPr>
              <a:t>Косівський </a:t>
            </a:r>
            <a:r>
              <a:rPr lang="uk-UA" b="1" kern="0" dirty="0">
                <a:solidFill>
                  <a:srgbClr val="FFFFFF"/>
                </a:solidFill>
              </a:rPr>
              <a:t>ДНЗ</a:t>
            </a:r>
            <a:endParaRPr lang="ru-RU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23528" y="0"/>
            <a:ext cx="8820472" cy="1340768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Творча група вихователів ДНЗ </a:t>
            </a:r>
            <a:endParaRPr lang="ru-RU" sz="40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01008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kern="0" dirty="0">
                <a:solidFill>
                  <a:srgbClr val="FFFFFF"/>
                </a:solidFill>
              </a:rPr>
              <a:t>Попельнастівський ДНЗ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356992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kern="0" dirty="0" smtClean="0">
                <a:solidFill>
                  <a:srgbClr val="FFFFFF"/>
                </a:solidFill>
              </a:rPr>
              <a:t>Косівський </a:t>
            </a:r>
            <a:r>
              <a:rPr lang="uk-UA" sz="2000" kern="0" dirty="0">
                <a:solidFill>
                  <a:srgbClr val="FFFFFF"/>
                </a:solidFill>
              </a:rPr>
              <a:t>ДНЗ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764704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0099"/>
                </a:solidFill>
              </a:rPr>
              <a:t>Проблема:</a:t>
            </a:r>
            <a:r>
              <a:rPr lang="uk-UA" i="1" cap="all" dirty="0" smtClean="0">
                <a:solidFill>
                  <a:srgbClr val="00009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«</a:t>
            </a:r>
            <a:r>
              <a:rPr lang="uk-UA" i="1" dirty="0" smtClean="0">
                <a:solidFill>
                  <a:srgbClr val="000099"/>
                </a:solidFill>
              </a:rPr>
              <a:t>Використання ІКТ- технологій у навчально-виховному процесі дошкільного навчального закладу</a:t>
            </a:r>
            <a:r>
              <a:rPr lang="uk-UA" i="1" cap="all" dirty="0" smtClean="0">
                <a:solidFill>
                  <a:srgbClr val="00009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099" name="Picture 3" descr="D:\Мєтодист Логвінова 2\малюнки слайди фото\ІКТ-технології у ДНЗ\PA300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3" y="1412776"/>
            <a:ext cx="3623897" cy="273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Мєтодист Логвінова 2\малюнки слайди фото\РМО Протопопівський ДНЗ-2016\1203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149080"/>
            <a:ext cx="399565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єтодист Логвінова 2\малюнки слайди фото\РМО вихователів-ПРИЮТІВСЬКИЙ ДНЗ 24.03.2017р\P_20170325_121228_N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4221088"/>
            <a:ext cx="41764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Мєтодист Логвінова 2\малюнки слайди фото\РМО вихователів ДНЗ-Ч.Камянка 2017\P_20170225_132944_N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16939" y="1412776"/>
            <a:ext cx="449510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0" y="0"/>
            <a:ext cx="9144000" cy="1340768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становлення молодого вихователя </a:t>
            </a:r>
            <a:endParaRPr lang="ru-RU" sz="30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0099"/>
                </a:solidFill>
              </a:rPr>
              <a:t>Проблема: </a:t>
            </a:r>
            <a:r>
              <a:rPr lang="uk-UA" b="1" dirty="0" err="1" smtClean="0">
                <a:solidFill>
                  <a:srgbClr val="000099"/>
                </a:solidFill>
              </a:rPr>
              <a:t>“</a:t>
            </a:r>
            <a:r>
              <a:rPr lang="uk-UA" dirty="0" err="1" smtClean="0">
                <a:solidFill>
                  <a:srgbClr val="000099"/>
                </a:solidFill>
              </a:rPr>
              <a:t>Стимулювання</a:t>
            </a:r>
            <a:r>
              <a:rPr lang="uk-UA" dirty="0" smtClean="0">
                <a:solidFill>
                  <a:srgbClr val="000099"/>
                </a:solidFill>
              </a:rPr>
              <a:t> загальнокультурної та професійної самоосвіти педагогів дошкільних закладів зі стажем роботи до 5 </a:t>
            </a:r>
            <a:r>
              <a:rPr lang="uk-UA" dirty="0" err="1" smtClean="0">
                <a:solidFill>
                  <a:srgbClr val="000099"/>
                </a:solidFill>
              </a:rPr>
              <a:t>років”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30" name="Picture 6" descr="D:\Мєтодист Логвінова 2\малюнки слайди фото\Обласний семінар-2013\Фото обл. семінар-2013\P51607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729036"/>
            <a:ext cx="3347864" cy="312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Мєтодист Логвінова 2\малюнки слайди фото\РМО Протопопівський ДНЗ-2016\P_20160205_1054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268760"/>
            <a:ext cx="38578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Мєтодист Логвінова 2\малюнки слайди фото\РМО Протопопівський ДНЗ-2016\P_20160205_1016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843172" y="4193068"/>
            <a:ext cx="31696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Мєтодист Логвінова 2\малюнки слайди фото\РМО Протопопівський ДНЗ-2016\P_20160205_1039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47769" y="3861048"/>
            <a:ext cx="379623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Мєтодист Логвінова 2\малюнки слайди фото\РМО вихователів ДНЗ-Ч.Камянка 2017\P_20170225_131750_N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1268760"/>
            <a:ext cx="3995936" cy="253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E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12.xml><?xml version="1.0" encoding="utf-8"?>
<a:theme xmlns:a="http://schemas.openxmlformats.org/drawingml/2006/main" name="1_Океан">
  <a:themeElements>
    <a:clrScheme name="">
      <a:dk1>
        <a:srgbClr val="00B0F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Океан">
  <a:themeElements>
    <a:clrScheme name="">
      <a:dk1>
        <a:srgbClr val="00B0F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Апекс">
  <a:themeElements>
    <a:clrScheme name="Другая 2">
      <a:dk1>
        <a:srgbClr val="002060"/>
      </a:dk1>
      <a:lt1>
        <a:sysClr val="window" lastClr="FFFEFF"/>
      </a:lt1>
      <a:dk2>
        <a:srgbClr val="842F73"/>
      </a:dk2>
      <a:lt2>
        <a:srgbClr val="F4E7ED"/>
      </a:lt2>
      <a:accent1>
        <a:srgbClr val="D787A3"/>
      </a:accent1>
      <a:accent2>
        <a:srgbClr val="AC66BB"/>
      </a:accent2>
      <a:accent3>
        <a:srgbClr val="0070C0"/>
      </a:accent3>
      <a:accent4>
        <a:srgbClr val="00B0F0"/>
      </a:accent4>
      <a:accent5>
        <a:srgbClr val="CF6DA4"/>
      </a:accent5>
      <a:accent6>
        <a:srgbClr val="00B0F0"/>
      </a:accent6>
      <a:hlink>
        <a:srgbClr val="3A21EF"/>
      </a:hlink>
      <a:folHlink>
        <a:srgbClr val="F9F8F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КОМП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езентация клетка с красной рамкой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кеан">
  <a:themeElements>
    <a:clrScheme name="">
      <a:dk1>
        <a:srgbClr val="009900"/>
      </a:dk1>
      <a:lt1>
        <a:srgbClr val="DEF169"/>
      </a:lt1>
      <a:dk2>
        <a:srgbClr val="E61E2C"/>
      </a:dk2>
      <a:lt2>
        <a:srgbClr val="84D739"/>
      </a:lt2>
      <a:accent1>
        <a:srgbClr val="71F97E"/>
      </a:accent1>
      <a:accent2>
        <a:srgbClr val="558F7D"/>
      </a:accent2>
      <a:accent3>
        <a:srgbClr val="ECF7B9"/>
      </a:accent3>
      <a:accent4>
        <a:srgbClr val="008200"/>
      </a:accent4>
      <a:accent5>
        <a:srgbClr val="BBFBC0"/>
      </a:accent5>
      <a:accent6>
        <a:srgbClr val="4C8171"/>
      </a:accent6>
      <a:hlink>
        <a:srgbClr val="C1C177"/>
      </a:hlink>
      <a:folHlink>
        <a:srgbClr val="A08F5E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Comic Sans MS" pitchFamily="66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FF66FF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DA56DA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0">
        <a:dk1>
          <a:srgbClr val="FF66FF"/>
        </a:dk1>
        <a:lt1>
          <a:srgbClr val="FFFFFF"/>
        </a:lt1>
        <a:dk2>
          <a:srgbClr val="FF66FF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DA56DA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1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71F97E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BBFBC0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2">
        <a:dk1>
          <a:srgbClr val="000000"/>
        </a:dk1>
        <a:lt1>
          <a:srgbClr val="E8D334"/>
        </a:lt1>
        <a:dk2>
          <a:srgbClr val="30605A"/>
        </a:dk2>
        <a:lt2>
          <a:srgbClr val="15331E"/>
        </a:lt2>
        <a:accent1>
          <a:srgbClr val="71F97E"/>
        </a:accent1>
        <a:accent2>
          <a:srgbClr val="558F7D"/>
        </a:accent2>
        <a:accent3>
          <a:srgbClr val="F2E6AE"/>
        </a:accent3>
        <a:accent4>
          <a:srgbClr val="000000"/>
        </a:accent4>
        <a:accent5>
          <a:srgbClr val="BBFBC0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3">
        <a:dk1>
          <a:srgbClr val="000000"/>
        </a:dk1>
        <a:lt1>
          <a:srgbClr val="EEDF6C"/>
        </a:lt1>
        <a:dk2>
          <a:srgbClr val="30605A"/>
        </a:dk2>
        <a:lt2>
          <a:srgbClr val="15331E"/>
        </a:lt2>
        <a:accent1>
          <a:srgbClr val="71F97E"/>
        </a:accent1>
        <a:accent2>
          <a:srgbClr val="558F7D"/>
        </a:accent2>
        <a:accent3>
          <a:srgbClr val="F5ECBA"/>
        </a:accent3>
        <a:accent4>
          <a:srgbClr val="000000"/>
        </a:accent4>
        <a:accent5>
          <a:srgbClr val="BBFBC0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4">
        <a:dk1>
          <a:srgbClr val="000000"/>
        </a:dk1>
        <a:lt1>
          <a:srgbClr val="EEDF6C"/>
        </a:lt1>
        <a:dk2>
          <a:srgbClr val="E61E2C"/>
        </a:dk2>
        <a:lt2>
          <a:srgbClr val="15331E"/>
        </a:lt2>
        <a:accent1>
          <a:srgbClr val="71F97E"/>
        </a:accent1>
        <a:accent2>
          <a:srgbClr val="558F7D"/>
        </a:accent2>
        <a:accent3>
          <a:srgbClr val="F5ECBA"/>
        </a:accent3>
        <a:accent4>
          <a:srgbClr val="000000"/>
        </a:accent4>
        <a:accent5>
          <a:srgbClr val="BBFBC0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5">
        <a:dk1>
          <a:srgbClr val="000000"/>
        </a:dk1>
        <a:lt1>
          <a:srgbClr val="EEDF6C"/>
        </a:lt1>
        <a:dk2>
          <a:srgbClr val="E61E2C"/>
        </a:dk2>
        <a:lt2>
          <a:srgbClr val="84D739"/>
        </a:lt2>
        <a:accent1>
          <a:srgbClr val="71F97E"/>
        </a:accent1>
        <a:accent2>
          <a:srgbClr val="558F7D"/>
        </a:accent2>
        <a:accent3>
          <a:srgbClr val="F5ECBA"/>
        </a:accent3>
        <a:accent4>
          <a:srgbClr val="000000"/>
        </a:accent4>
        <a:accent5>
          <a:srgbClr val="BBFBC0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6">
        <a:dk1>
          <a:srgbClr val="009900"/>
        </a:dk1>
        <a:lt1>
          <a:srgbClr val="EEDF6C"/>
        </a:lt1>
        <a:dk2>
          <a:srgbClr val="E61E2C"/>
        </a:dk2>
        <a:lt2>
          <a:srgbClr val="84D739"/>
        </a:lt2>
        <a:accent1>
          <a:srgbClr val="71F97E"/>
        </a:accent1>
        <a:accent2>
          <a:srgbClr val="558F7D"/>
        </a:accent2>
        <a:accent3>
          <a:srgbClr val="F5ECBA"/>
        </a:accent3>
        <a:accent4>
          <a:srgbClr val="008200"/>
        </a:accent4>
        <a:accent5>
          <a:srgbClr val="BBFBC0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ава">
  <a:themeElements>
    <a:clrScheme name="Трава 10">
      <a:dk1>
        <a:srgbClr val="006600"/>
      </a:dk1>
      <a:lt1>
        <a:srgbClr val="FFFFFF"/>
      </a:lt1>
      <a:dk2>
        <a:srgbClr val="FFFF66"/>
      </a:dk2>
      <a:lt2>
        <a:srgbClr val="FFFFB7"/>
      </a:lt2>
      <a:accent1>
        <a:srgbClr val="99CC00"/>
      </a:accent1>
      <a:accent2>
        <a:srgbClr val="00CC00"/>
      </a:accent2>
      <a:accent3>
        <a:srgbClr val="FFFFB8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006600"/>
        </a:dk1>
        <a:lt1>
          <a:srgbClr val="FFFFFF"/>
        </a:lt1>
        <a:dk2>
          <a:srgbClr val="CCFF33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E2FFAD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0">
        <a:dk1>
          <a:srgbClr val="006600"/>
        </a:dk1>
        <a:lt1>
          <a:srgbClr val="FFFFFF"/>
        </a:lt1>
        <a:dk2>
          <a:srgbClr val="FFFF66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FFFFB8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2606</Words>
  <Application>Microsoft Office PowerPoint</Application>
  <PresentationFormat>Экран (4:3)</PresentationFormat>
  <Paragraphs>272</Paragraphs>
  <Slides>65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65</vt:i4>
      </vt:variant>
    </vt:vector>
  </HeadingPairs>
  <TitlesOfParts>
    <vt:vector size="80" baseType="lpstr">
      <vt:lpstr>Тема Office</vt:lpstr>
      <vt:lpstr>Презентация КОМП</vt:lpstr>
      <vt:lpstr>Презентация клетка с красной рамкой</vt:lpstr>
      <vt:lpstr>2_Оформление по умолчанию</vt:lpstr>
      <vt:lpstr>3_Оформление по умолчанию</vt:lpstr>
      <vt:lpstr>Поток</vt:lpstr>
      <vt:lpstr>Океан</vt:lpstr>
      <vt:lpstr>1_Тема Office</vt:lpstr>
      <vt:lpstr>Трава</vt:lpstr>
      <vt:lpstr>Солнцестояние</vt:lpstr>
      <vt:lpstr>Небеса</vt:lpstr>
      <vt:lpstr>1_Океан</vt:lpstr>
      <vt:lpstr>2_Океан</vt:lpstr>
      <vt:lpstr>2_Тема Office</vt:lpstr>
      <vt:lpstr>Апекс</vt:lpstr>
      <vt:lpstr>Слайд 1</vt:lpstr>
      <vt:lpstr>Слайд 2</vt:lpstr>
      <vt:lpstr>Дошкільна освіта -  впевнений старт для подальшого  прояву здібностей і нахилів  вихованців ДНЗ</vt:lpstr>
      <vt:lpstr>Робота над дослідженням науково-методичної проблеми “Формування професійної компетентності працівників дошкільної освіти у відповідності зі світовими стандартами, розвиток їхньої творчості, удосконалення педагогічної майстерності, підвищення інтелектуального і загальнокультурного рівня (2016/2017 н.р.)</vt:lpstr>
      <vt:lpstr>МЕТОД КАБІНЕТ</vt:lpstr>
      <vt:lpstr>Слайд 6</vt:lpstr>
      <vt:lpstr>Слайд 7</vt:lpstr>
      <vt:lpstr>Слайд 8</vt:lpstr>
      <vt:lpstr>Слайд 9</vt:lpstr>
      <vt:lpstr>Слайд 10</vt:lpstr>
      <vt:lpstr>Районний фестиваль дитячої творчості        “Дошкільня - 2017” </vt:lpstr>
      <vt:lpstr>КОНКУРС  «Кращий актор новорічного свята»</vt:lpstr>
      <vt:lpstr>Районний конкурс “Вихователь року” </vt:lpstr>
      <vt:lpstr>У 2017/2018 н.р. планується організувати діяльність</vt:lpstr>
      <vt:lpstr>  початкова освіта – перший рівень загальної середньої освіти  </vt:lpstr>
      <vt:lpstr>упродовж року успішно впроваджувались: </vt:lpstr>
      <vt:lpstr> на засіданнях, семінарах  Були актуальними такі питання: </vt:lpstr>
      <vt:lpstr>Підвищення  фахового  рівня  вчителів:</vt:lpstr>
      <vt:lpstr>участь у  Всеукраїнських конкурсах,   конкурсах КОІППО та окремих видавництв:</vt:lpstr>
      <vt:lpstr>Слайд 20</vt:lpstr>
      <vt:lpstr>Слайд 21</vt:lpstr>
      <vt:lpstr>Слайд 22</vt:lpstr>
      <vt:lpstr>Слайд 23</vt:lpstr>
      <vt:lpstr>Слайд 24</vt:lpstr>
      <vt:lpstr>Слайд 25</vt:lpstr>
      <vt:lpstr>Науково-методична проблема РМО вчителів зарубіжної літератури:</vt:lpstr>
      <vt:lpstr>Напрямки діяльності РМО:</vt:lpstr>
      <vt:lpstr>   Впровадження технологій ТРВЗ  та ейдетики на уроках зарубіжної літератури Майстер-клас вчителя Цукрозаводського НВК  Бугарь Ю.М.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Методична робота  з вчителями фізики та інформатики</vt:lpstr>
      <vt:lpstr>Районне методичне об'єднання вчителів фізики та інформатики </vt:lpstr>
      <vt:lpstr>Методична робота  з вчителями фізики та інформатики</vt:lpstr>
      <vt:lpstr>Школа педагогічної майстерності   «Сучасні педагогічні технології»</vt:lpstr>
      <vt:lpstr>Участь вчителів у науково – методичних заходах</vt:lpstr>
      <vt:lpstr>Робота з обдарованими учнями</vt:lpstr>
      <vt:lpstr>Методична робота з вчителями фізичної культури, захисту Вітчизни</vt:lpstr>
      <vt:lpstr>РМО вчителів захисту Вітчизни</vt:lpstr>
      <vt:lpstr>РМО вчителів фізичної культури</vt:lpstr>
      <vt:lpstr>Слайд 46</vt:lpstr>
      <vt:lpstr>Слайд 47</vt:lpstr>
      <vt:lpstr>Методична робота з вчителями  трудового навчання за 2016/2017 н.р. </vt:lpstr>
      <vt:lpstr>   Робота з обдарованими учнями  </vt:lpstr>
      <vt:lpstr>Тематичне вивчення </vt:lpstr>
      <vt:lpstr>Слайд 51</vt:lpstr>
      <vt:lpstr>          Наукові товариства учнів           “Сузір’я” – Новопразький НВК                   “Темп” – Цукрозаводський НВК                            “Сузір’я” – Користівська ЗОШ І-ІІІ ст.                                     “Громадянин” – Головківський НВК                                             “Еврика” – Протопопівська ЗШ І-ІІІ ст.                                                         “Ерудит” – Войнівська ЗШ І-ІІІ ст.</vt:lpstr>
      <vt:lpstr>              Мала академія наук</vt:lpstr>
      <vt:lpstr>Очно-дистанційна школа  “Сузір’я”</vt:lpstr>
      <vt:lpstr> Основи   робототехніки  </vt:lpstr>
      <vt:lpstr>Участь у Всеукраїнських  олімпіадах і турнірах</vt:lpstr>
      <vt:lpstr>Історичні студії</vt:lpstr>
      <vt:lpstr>Участь у Міжнародних та Всеукраїнських інтерактивних конкурсах</vt:lpstr>
      <vt:lpstr>Літня Астрошкола</vt:lpstr>
      <vt:lpstr>  Табір “Патріот” </vt:lpstr>
      <vt:lpstr>Слайд 61</vt:lpstr>
      <vt:lpstr> Районні інтелектуальні конкурси “Брейн-ринг” “Інтелектуальна ліга” “Що? Де? Коли?” </vt:lpstr>
      <vt:lpstr> Районні фестивалі “Перлини Олександрійщини” “Крок до зірок” “Родзинка” “Червона калина” “Дует на біс”</vt:lpstr>
      <vt:lpstr>Євроклуби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87</cp:revision>
  <dcterms:modified xsi:type="dcterms:W3CDTF">2017-06-29T11:34:57Z</dcterms:modified>
</cp:coreProperties>
</file>